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6" r:id="rId5"/>
    <p:sldId id="263" r:id="rId6"/>
    <p:sldId id="259" r:id="rId7"/>
    <p:sldId id="264" r:id="rId8"/>
    <p:sldId id="270" r:id="rId9"/>
    <p:sldId id="269" r:id="rId10"/>
    <p:sldId id="261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kolverket.se/regler-och-ansvar/ansvar-i-skolfragor/ratt-behorighet-och-antagning-till-komvux-pa-gymnasial-niva" TargetMode="External"/><Relationship Id="rId2" Type="http://schemas.openxmlformats.org/officeDocument/2006/relationships/hyperlink" Target="https://www.csn.se/bidrag-och-lan/for-din-situation/utlandsk-medborgare/ratt-till-svenskt-studiestod/sverige/utanfor-eu-ees-eller-schweiz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ntagning.se/sv/studier-pa-hogskoleniva/anmalnings--och-studieavgifter/medborgare-utanfor-eu-och-ees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formationsverige.se/sv/jag-har-fatt-uppehallstillstand/samhallsorientering/boken-om-sverige/att-forsorja-sig-och-utvecklas/arbetsmarknaden-i-sverige/" TargetMode="External"/><Relationship Id="rId2" Type="http://schemas.openxmlformats.org/officeDocument/2006/relationships/hyperlink" Target="https://www.informationsverige.se/sv/jag-har-fatt-uppehallstillstand/samhallsorientering/boken-om-sverige/att-komma-till-sverige/finns-det-nagot-typiskt-svensk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arbetsformedlingen.se/for-arbetssokande/sa-hittar-du-jobbet/tips-inspiration-och-nyheter/artiklar/2021-03-25-har-finns-jobben-i-framtiden---listan-med-jobb-att-satsa-p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grationsverket.se/Privatpersoner/Arbeta-i-Sverige/Anstalld/Du-som-redan-ar-i-Sverige.html" TargetMode="External"/><Relationship Id="rId2" Type="http://schemas.openxmlformats.org/officeDocument/2006/relationships/hyperlink" Target="https://arbetsformedlingen.s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kolverket.se/regler-och-ansvar/lararlegitimation-och-forskollararlegitimation/lararlegitimation-och-forskollararlegitimation-med-utlandsk-examen" TargetMode="External"/><Relationship Id="rId5" Type="http://schemas.openxmlformats.org/officeDocument/2006/relationships/hyperlink" Target="https://legitimation.socialstyrelsen.se/legitimation/" TargetMode="External"/><Relationship Id="rId4" Type="http://schemas.openxmlformats.org/officeDocument/2006/relationships/hyperlink" Target="https://arbetsformedlingen.se/for-arbetssokande/extra-stod/stod-a-o/validering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arbetsformedlingen.se/statistik/analyser-och-prognoser/arbetsmarknadsprognoser/riket/arbetsmarknadsprognos-2020-2021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gitimation.socialstyrelsen.se/legitimation/utanfor-euees/sjukskoterska-utbildad-utanfor-eu-ees/" TargetMode="External"/><Relationship Id="rId2" Type="http://schemas.openxmlformats.org/officeDocument/2006/relationships/hyperlink" Target="https://www.uhr.se/bedomning-av-utlandsk-utbildnin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legitimation.socialstyrelsen.se/legitimation/utanfor-euees/sjukskoterska-utbildad-utanfor-eu-ees/socialstyrelsen/gor-kunskapsprov/" TargetMode="External"/><Relationship Id="rId4" Type="http://schemas.openxmlformats.org/officeDocument/2006/relationships/hyperlink" Target="https://legitimation.socialstyrelsen.se/legitimation/utanfor-euees/sjukskoterska-utbildad-utanfor-eu-ees/socialstyrelsen/fa-din-utbildning-granskad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hr.se/bedomning-av-utlandsk-utbildnin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09DC93-16CC-450A-AEDB-3954B47D0C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Välkommen till en presentation om yrken/studier/jobb !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6B55518-E626-4F20-82C0-D9AD92F304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Sussie Eriksson</a:t>
            </a:r>
          </a:p>
          <a:p>
            <a:r>
              <a:rPr lang="sv-SE" dirty="0"/>
              <a:t>Studie- och yrkesvägledare</a:t>
            </a:r>
          </a:p>
          <a:p>
            <a:r>
              <a:rPr lang="sv-SE" dirty="0"/>
              <a:t>(</a:t>
            </a:r>
            <a:r>
              <a:rPr lang="sv-SE" dirty="0" err="1"/>
              <a:t>Vocational</a:t>
            </a:r>
            <a:r>
              <a:rPr lang="sv-SE" dirty="0"/>
              <a:t> </a:t>
            </a:r>
            <a:r>
              <a:rPr lang="sv-SE" dirty="0" err="1"/>
              <a:t>guidance</a:t>
            </a:r>
            <a:r>
              <a:rPr lang="sv-SE" dirty="0"/>
              <a:t> </a:t>
            </a:r>
            <a:r>
              <a:rPr lang="sv-SE" dirty="0" err="1"/>
              <a:t>counsellor</a:t>
            </a:r>
            <a:r>
              <a:rPr lang="sv-S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75055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2D0DFA-3AB0-4528-9E96-88B236262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Ekonomiskt stöd vid studier i Sverige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D4BF7EE-25DD-4E23-B3D1-30C3E9473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Här kan du se om du har rätt till studiemedel: </a:t>
            </a:r>
          </a:p>
          <a:p>
            <a:pPr marL="0" indent="0">
              <a:buNone/>
            </a:pPr>
            <a:r>
              <a:rPr lang="sv-SE" dirty="0">
                <a:hlinkClick r:id="rId2"/>
              </a:rPr>
              <a:t>https://www.csn.se/bidrag-och-lan/for-din-situation/utlandsk-medborgare/ratt-till-svenskt-studiestod/sverige/utanfor-eu-ees-eller-schweiz.html</a:t>
            </a:r>
            <a:endParaRPr lang="sv-SE" dirty="0"/>
          </a:p>
          <a:p>
            <a:r>
              <a:rPr lang="sv-SE" dirty="0"/>
              <a:t>Här kan du se om du har rätt att studera på grundskolenivå/gymnasienivå via din kommunala vuxenutbildning eller via FOLKHÖGSKOLA som är en kostnadsfri utbildning:</a:t>
            </a:r>
          </a:p>
          <a:p>
            <a:pPr marL="0" indent="0">
              <a:buNone/>
            </a:pPr>
            <a:r>
              <a:rPr lang="sv-SE" dirty="0">
                <a:hlinkClick r:id="rId3"/>
              </a:rPr>
              <a:t>https://www.skolverket.se/regler-och-ansvar/ansvar-i-skolfragor/ratt-behorighet-och-antagning-till-komvux-pa-gymnasial-niva</a:t>
            </a:r>
            <a:r>
              <a:rPr lang="sv-SE" dirty="0"/>
              <a:t> </a:t>
            </a:r>
          </a:p>
          <a:p>
            <a:r>
              <a:rPr lang="sv-SE" dirty="0"/>
              <a:t>Här kan du se om du har rätt att studera på högskola/universitet som är en kostnadsfri utbildning:</a:t>
            </a:r>
          </a:p>
          <a:p>
            <a:pPr marL="0" indent="0">
              <a:buNone/>
            </a:pPr>
            <a:r>
              <a:rPr lang="sv-SE" dirty="0">
                <a:hlinkClick r:id="rId4"/>
              </a:rPr>
              <a:t>https://www.antagning.se/sv/studier-pa-hogskoleniva/anmalnings--och-studieavgifter/medborgare-utanfor-eu-och-ees/</a:t>
            </a:r>
            <a:r>
              <a:rPr lang="sv-SE" dirty="0"/>
              <a:t> </a:t>
            </a:r>
          </a:p>
          <a:p>
            <a:pPr marL="0" indent="0">
              <a:buNone/>
            </a:pPr>
            <a:r>
              <a:rPr lang="sv-SE" dirty="0"/>
              <a:t>Källa: CSN.se, Skolverket.se, Antagning.se</a:t>
            </a:r>
          </a:p>
        </p:txBody>
      </p:sp>
    </p:spTree>
    <p:extLst>
      <p:ext uri="{BB962C8B-B14F-4D97-AF65-F5344CB8AC3E}">
        <p14:creationId xmlns:p14="http://schemas.microsoft.com/office/powerpoint/2010/main" val="3786764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79022FE-3702-49E8-8A19-FB6B7EB51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”SUCCESS IS WHERE OPPORTUNITY AND PREPARATION MEET”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D8ADE7F-B601-4580-8DB0-3F72825738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(Framgång finns, där möjligheter och förberedelser möter varandra)</a:t>
            </a:r>
          </a:p>
          <a:p>
            <a:r>
              <a:rPr lang="sv-SE" dirty="0"/>
              <a:t>															Bobby </a:t>
            </a:r>
            <a:r>
              <a:rPr lang="sv-SE" dirty="0" err="1"/>
              <a:t>Unser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6514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1E5CC6-A74D-47E9-83F0-97DB0144E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En presentation om mina utbildningar och yrkesbakgrund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17A89A-127E-46E8-8B29-11B22E0D6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dirty="0"/>
              <a:t>I kronologisk ordning:</a:t>
            </a:r>
          </a:p>
          <a:p>
            <a:r>
              <a:rPr lang="sv-SE" dirty="0" err="1">
                <a:solidFill>
                  <a:srgbClr val="FF0000"/>
                </a:solidFill>
              </a:rPr>
              <a:t>Jobb</a:t>
            </a:r>
            <a:r>
              <a:rPr lang="sv-SE" dirty="0" err="1"/>
              <a:t>:Restaurang</a:t>
            </a:r>
            <a:r>
              <a:rPr lang="sv-SE" dirty="0"/>
              <a:t>/hotell(diska, städa, köksbiträde)</a:t>
            </a:r>
            <a:r>
              <a:rPr lang="sv-SE" sz="1400" dirty="0"/>
              <a:t>Ca 16 år genom min skoltid</a:t>
            </a:r>
          </a:p>
          <a:p>
            <a:r>
              <a:rPr lang="sv-SE" dirty="0" err="1">
                <a:solidFill>
                  <a:srgbClr val="FF0000"/>
                </a:solidFill>
              </a:rPr>
              <a:t>Jobb</a:t>
            </a:r>
            <a:r>
              <a:rPr lang="sv-SE" dirty="0" err="1"/>
              <a:t>:Affärsbiträde</a:t>
            </a:r>
            <a:r>
              <a:rPr lang="sv-SE" dirty="0"/>
              <a:t>(service till kunder)</a:t>
            </a:r>
          </a:p>
          <a:p>
            <a:r>
              <a:rPr lang="sv-SE" dirty="0" err="1">
                <a:solidFill>
                  <a:srgbClr val="0070C0"/>
                </a:solidFill>
              </a:rPr>
              <a:t>Utb</a:t>
            </a:r>
            <a:r>
              <a:rPr lang="sv-SE" dirty="0" err="1"/>
              <a:t>:Gymnasieutbildning</a:t>
            </a:r>
            <a:r>
              <a:rPr lang="sv-SE" dirty="0"/>
              <a:t> (2 årig Ekonomisk inriktning)</a:t>
            </a:r>
          </a:p>
          <a:p>
            <a:r>
              <a:rPr lang="sv-SE" dirty="0" err="1">
                <a:solidFill>
                  <a:srgbClr val="FF0000"/>
                </a:solidFill>
              </a:rPr>
              <a:t>Jobb</a:t>
            </a:r>
            <a:r>
              <a:rPr lang="sv-SE" dirty="0" err="1"/>
              <a:t>:Lantarbetare</a:t>
            </a:r>
            <a:r>
              <a:rPr lang="sv-SE" dirty="0"/>
              <a:t>(Grönsaksodlingar)Fick råd att ta körkort : )</a:t>
            </a:r>
          </a:p>
          <a:p>
            <a:r>
              <a:rPr lang="sv-SE" dirty="0" err="1">
                <a:solidFill>
                  <a:srgbClr val="0070C0"/>
                </a:solidFill>
              </a:rPr>
              <a:t>Utb:</a:t>
            </a:r>
            <a:r>
              <a:rPr lang="sv-SE" dirty="0" err="1"/>
              <a:t>Gymnasieutbildning</a:t>
            </a:r>
            <a:r>
              <a:rPr lang="sv-SE" dirty="0"/>
              <a:t>(3 årig Frisörutbildning)</a:t>
            </a:r>
          </a:p>
          <a:p>
            <a:r>
              <a:rPr lang="sv-SE" dirty="0" err="1">
                <a:solidFill>
                  <a:srgbClr val="FF0000"/>
                </a:solidFill>
              </a:rPr>
              <a:t>Jobb:</a:t>
            </a:r>
            <a:r>
              <a:rPr lang="sv-SE" dirty="0" err="1"/>
              <a:t>Arbete</a:t>
            </a:r>
            <a:r>
              <a:rPr lang="sv-SE" dirty="0"/>
              <a:t> som frisör(anställning och eget företag</a:t>
            </a:r>
          </a:p>
          <a:p>
            <a:r>
              <a:rPr lang="sv-SE" dirty="0" err="1">
                <a:solidFill>
                  <a:srgbClr val="0070C0"/>
                </a:solidFill>
              </a:rPr>
              <a:t>Utb</a:t>
            </a:r>
            <a:r>
              <a:rPr lang="sv-SE" dirty="0"/>
              <a:t>: Komvux( 6 mån. vuxenutbildning, komplettering av gymnasiekurser)</a:t>
            </a:r>
          </a:p>
          <a:p>
            <a:r>
              <a:rPr lang="sv-SE" dirty="0" err="1">
                <a:solidFill>
                  <a:srgbClr val="0070C0"/>
                </a:solidFill>
              </a:rPr>
              <a:t>Utb</a:t>
            </a:r>
            <a:r>
              <a:rPr lang="sv-SE" dirty="0" err="1"/>
              <a:t>:Universitetsutbildning</a:t>
            </a:r>
            <a:r>
              <a:rPr lang="sv-SE" dirty="0"/>
              <a:t>(3 år)</a:t>
            </a:r>
          </a:p>
          <a:p>
            <a:r>
              <a:rPr lang="sv-SE" dirty="0">
                <a:solidFill>
                  <a:srgbClr val="FF0000"/>
                </a:solidFill>
              </a:rPr>
              <a:t>Jobb</a:t>
            </a:r>
            <a:r>
              <a:rPr lang="sv-SE" dirty="0"/>
              <a:t>: Studie-och yrkesvägledare, handläggare, coach, arbetskonsulent(skola, arbetsförmedlingen, kommun)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62296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23A1A8-F974-4460-ACD1-7AACAFC4D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Dagens presentation </a:t>
            </a:r>
            <a:br>
              <a:rPr lang="sv-SE" dirty="0"/>
            </a:br>
            <a:r>
              <a:rPr lang="sv-SE" dirty="0"/>
              <a:t>INNEHÅLL: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9F69F7D-B60F-4F6D-9099-5BAAEE051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Kulturella skillnader gällande jobb/utbildning (med </a:t>
            </a:r>
            <a:r>
              <a:rPr lang="sv-SE" dirty="0" err="1"/>
              <a:t>Yui</a:t>
            </a:r>
            <a:r>
              <a:rPr lang="sv-SE" dirty="0"/>
              <a:t> och Sussie)</a:t>
            </a:r>
          </a:p>
          <a:p>
            <a:r>
              <a:rPr lang="sv-SE" dirty="0"/>
              <a:t>Hur ser det ut med jobb och anställning i Sverige? </a:t>
            </a:r>
          </a:p>
          <a:p>
            <a:r>
              <a:rPr lang="sv-SE" dirty="0"/>
              <a:t>Case 1. En person(pratar lite engelska men ingen svenska) kommer till Sverige, som har en gymnasieutbildning(</a:t>
            </a:r>
            <a:r>
              <a:rPr lang="sv-SE" dirty="0" err="1"/>
              <a:t>High</a:t>
            </a:r>
            <a:r>
              <a:rPr lang="sv-SE" dirty="0"/>
              <a:t> </a:t>
            </a:r>
            <a:r>
              <a:rPr lang="sv-SE" dirty="0" err="1"/>
              <a:t>School</a:t>
            </a:r>
            <a:r>
              <a:rPr lang="sv-SE" dirty="0"/>
              <a:t>)Vill jobba som VÅRDBITRÄDE(assistent till undersköterska) Hur gör jag? Vilka steg behöver jag ta?</a:t>
            </a:r>
          </a:p>
          <a:p>
            <a:r>
              <a:rPr lang="sv-SE" dirty="0"/>
              <a:t>Case 2. En person med Sjuksköterskeutbildning(legitimationsyrke) från tex Thailand vill jobba som sjuksköterska i Sverige. Hur gör jag? Behöver jag mer utbildning? Vilka betyg/intyg/Diplom behöver jag? Hur många år innan jag har ett jobb? Finns det kulturella aspekter att ta hänsyn till?</a:t>
            </a:r>
          </a:p>
          <a:p>
            <a:r>
              <a:rPr lang="sv-SE" dirty="0"/>
              <a:t>Diskussion och frågor?</a:t>
            </a:r>
          </a:p>
        </p:txBody>
      </p:sp>
    </p:spTree>
    <p:extLst>
      <p:ext uri="{BB962C8B-B14F-4D97-AF65-F5344CB8AC3E}">
        <p14:creationId xmlns:p14="http://schemas.microsoft.com/office/powerpoint/2010/main" val="2300377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12086E9-FDA0-4F75-9D98-5EEAFBCF5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är typiskt svenskt och viktigt i ett jobb?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F9AF469-AE65-41A8-B69A-E2CFBE3DE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v-SE" dirty="0"/>
              <a:t>Mina tips till dig!</a:t>
            </a:r>
          </a:p>
          <a:p>
            <a:r>
              <a:rPr lang="sv-SE" dirty="0"/>
              <a:t>Kom i tid! Jätteviktigt!</a:t>
            </a:r>
          </a:p>
          <a:p>
            <a:r>
              <a:rPr lang="sv-SE" dirty="0"/>
              <a:t>Håll vad du lovar!</a:t>
            </a:r>
          </a:p>
          <a:p>
            <a:r>
              <a:rPr lang="sv-SE" dirty="0"/>
              <a:t>Var ansvarsfull!</a:t>
            </a:r>
          </a:p>
          <a:p>
            <a:r>
              <a:rPr lang="sv-SE" dirty="0"/>
              <a:t>Ta fikapaus! (om du ser att andra gör det : )</a:t>
            </a:r>
          </a:p>
          <a:p>
            <a:r>
              <a:rPr lang="sv-SE" b="1" dirty="0"/>
              <a:t>Ta eget ansvar! </a:t>
            </a:r>
            <a:r>
              <a:rPr lang="sv-SE" dirty="0"/>
              <a:t>Du ansvarar för att ta reda på nödvändig information om vad som gäller på din arbetsplats med säkerhetstänk m.m.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Källa till information om Sverige :</a:t>
            </a:r>
          </a:p>
          <a:p>
            <a:pPr marL="0" indent="0">
              <a:buNone/>
            </a:pPr>
            <a:r>
              <a:rPr lang="sv-SE" dirty="0">
                <a:hlinkClick r:id="rId2"/>
              </a:rPr>
              <a:t>https://www.informationsverige.se/sv/jag-har-fatt-uppehallstillstand/samhallsorientering/boken-om-sverige/att-komma-till-sverige/finns-det-nagot-typiskt-svenskt/</a:t>
            </a:r>
            <a:r>
              <a:rPr lang="sv-SE" dirty="0"/>
              <a:t> </a:t>
            </a:r>
          </a:p>
          <a:p>
            <a:pPr marL="0" indent="0">
              <a:buNone/>
            </a:pPr>
            <a:r>
              <a:rPr lang="sv-SE" dirty="0">
                <a:hlinkClick r:id="rId3"/>
              </a:rPr>
              <a:t>https://www.informationsverige.se/sv/jag-har-fatt-uppehallstillstand/samhallsorientering/boken-om-sverige/att-forsorja-sig-och-utvecklas/arbetsmarknaden-i-sverige/</a:t>
            </a:r>
            <a:r>
              <a:rPr lang="sv-SE" dirty="0"/>
              <a:t>  i</a:t>
            </a:r>
          </a:p>
        </p:txBody>
      </p:sp>
    </p:spTree>
    <p:extLst>
      <p:ext uri="{BB962C8B-B14F-4D97-AF65-F5344CB8AC3E}">
        <p14:creationId xmlns:p14="http://schemas.microsoft.com/office/powerpoint/2010/main" val="4065551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333D5C-860D-4F07-916A-E7CDE0574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Arbetsmarknadsprognos i Sverige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6CDD2D8-FDB3-43D2-B459-5195774EC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Barnmorskor, sjuksköterskor, lärare, ingenjörer, systemutvecklare är exempel på yrken/</a:t>
            </a:r>
            <a:r>
              <a:rPr lang="sv-SE" b="1" dirty="0" err="1"/>
              <a:t>högskole</a:t>
            </a:r>
            <a:r>
              <a:rPr lang="sv-SE" b="1" dirty="0"/>
              <a:t>/universitetsutbildningar som förväntas ha bäst jobbchanser fram till 2025.</a:t>
            </a:r>
            <a:endParaRPr lang="sv-SE" dirty="0"/>
          </a:p>
          <a:p>
            <a:endParaRPr lang="sv-SE" b="1" dirty="0"/>
          </a:p>
          <a:p>
            <a:r>
              <a:rPr lang="sv-SE" b="1" dirty="0"/>
              <a:t> </a:t>
            </a:r>
            <a:r>
              <a:rPr lang="sv-SE" b="1" dirty="0" err="1"/>
              <a:t>Svetsare,snickare,undersköterskor</a:t>
            </a:r>
            <a:r>
              <a:rPr lang="sv-SE" b="1" dirty="0"/>
              <a:t>, elektriker är exempel på yrke/jobb med gymnasieutbildning som förväntas ha bäst jobbchanser fram till 2025.</a:t>
            </a:r>
            <a:endParaRPr lang="sv-SE" dirty="0"/>
          </a:p>
          <a:p>
            <a:pPr marL="0" indent="0">
              <a:buNone/>
            </a:pPr>
            <a:r>
              <a:rPr lang="sv-SE" dirty="0">
                <a:hlinkClick r:id="rId2"/>
              </a:rPr>
              <a:t>https://arbetsformedlingen.se/for-arbetssokande/sa-hittar-du-jobbet/tips-inspiration-och-nyheter/artiklar/2021-03-25-har-finns-jobben-i-framtiden---listan-med-jobb-att-satsa-pa</a:t>
            </a:r>
            <a:r>
              <a:rPr lang="sv-SE" dirty="0"/>
              <a:t>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Källa: Arbetsförmedlingens hemsida</a:t>
            </a:r>
          </a:p>
        </p:txBody>
      </p:sp>
    </p:spTree>
    <p:extLst>
      <p:ext uri="{BB962C8B-B14F-4D97-AF65-F5344CB8AC3E}">
        <p14:creationId xmlns:p14="http://schemas.microsoft.com/office/powerpoint/2010/main" val="1792649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8169BE-0BDC-44C0-AD2F-36E4E2FC5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Att jobba i Sverige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6DBDF52-B421-446B-BDD6-F4BED02F7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/>
              <a:t>Ha koll på Arbetsförmedlingens hemsida! </a:t>
            </a:r>
            <a:r>
              <a:rPr lang="sv-SE" dirty="0">
                <a:hlinkClick r:id="rId2"/>
              </a:rPr>
              <a:t>https://arbetsformedlingen.se/</a:t>
            </a:r>
            <a:r>
              <a:rPr lang="sv-SE" dirty="0"/>
              <a:t>  Här hittar du bra information om Sveriges arbetsmarknad och kan hitta lediga jobb på PLATSBANKEN. </a:t>
            </a:r>
          </a:p>
          <a:p>
            <a:r>
              <a:rPr lang="sv-SE" dirty="0"/>
              <a:t>För att arbeta i Sverige behöver du ARBETSTILLSTÅND. Det söker du via Migrationsverket. </a:t>
            </a:r>
            <a:r>
              <a:rPr lang="sv-SE" dirty="0">
                <a:hlinkClick r:id="rId3"/>
              </a:rPr>
              <a:t>https://www.migrationsverket.se/Privatpersoner/Arbeta-i-Sverige/Anstalld/Du-som-redan-ar-i-Sverige.html</a:t>
            </a:r>
            <a:endParaRPr lang="sv-SE" dirty="0"/>
          </a:p>
          <a:p>
            <a:r>
              <a:rPr lang="sv-SE" dirty="0"/>
              <a:t>Har du ett yrke från Thailand? Vissa yrken finns stöd genom VALIDERING via Arbetsförmedlingen. </a:t>
            </a:r>
            <a:r>
              <a:rPr lang="sv-SE" dirty="0">
                <a:hlinkClick r:id="rId4"/>
              </a:rPr>
              <a:t>https://arbetsformedlingen.se/for-arbetssokande/extra-stod/stod-a-o/validering</a:t>
            </a:r>
            <a:r>
              <a:rPr lang="sv-SE" dirty="0"/>
              <a:t>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För att arbeta inom LEGITIMATIONS-YRKEN finns vissa krav som måste uppfyllas. </a:t>
            </a:r>
          </a:p>
          <a:p>
            <a:r>
              <a:rPr lang="sv-SE" dirty="0"/>
              <a:t>Se Socialstyrelsens hemsida för yrken inom vård(T ex Sjuksköterska): </a:t>
            </a:r>
            <a:r>
              <a:rPr lang="sv-SE" dirty="0">
                <a:hlinkClick r:id="rId5"/>
              </a:rPr>
              <a:t>https://legitimation.socialstyrelsen.se/legitimation/</a:t>
            </a:r>
            <a:r>
              <a:rPr lang="sv-SE" dirty="0"/>
              <a:t>  </a:t>
            </a:r>
          </a:p>
          <a:p>
            <a:r>
              <a:rPr lang="sv-SE" dirty="0"/>
              <a:t>För att ansöka om lärarlegitimation se Skolverkets hemsida: </a:t>
            </a:r>
            <a:r>
              <a:rPr lang="sv-SE" dirty="0">
                <a:hlinkClick r:id="rId6"/>
              </a:rPr>
              <a:t>https://www.skolverket.se/regler-och-ansvar/lararlegitimation-och-forskollararlegitimation/lararlegitimation-och-forskollararlegitimation-med-utlandsk-examen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Källor hemsidor : Arbetsförmedlingen, Migrationsverket, Socialstyrelsen. Skolverket. </a:t>
            </a:r>
          </a:p>
        </p:txBody>
      </p:sp>
    </p:spTree>
    <p:extLst>
      <p:ext uri="{BB962C8B-B14F-4D97-AF65-F5344CB8AC3E}">
        <p14:creationId xmlns:p14="http://schemas.microsoft.com/office/powerpoint/2010/main" val="588638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9EB53DA1-CA95-44C6-984C-B925876B29AB}"/>
              </a:ext>
            </a:extLst>
          </p:cNvPr>
          <p:cNvSpPr/>
          <p:nvPr/>
        </p:nvSpPr>
        <p:spPr>
          <a:xfrm>
            <a:off x="3048000" y="1305342"/>
            <a:ext cx="6096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b="1" u="sng" dirty="0">
                <a:solidFill>
                  <a:srgbClr val="333333"/>
                </a:solidFill>
                <a:latin typeface="Open Sans"/>
              </a:rPr>
              <a:t>Pandemin påskyndar strukturomvandling</a:t>
            </a:r>
          </a:p>
          <a:p>
            <a:r>
              <a:rPr lang="sv-SE" b="1" dirty="0">
                <a:solidFill>
                  <a:srgbClr val="333333"/>
                </a:solidFill>
                <a:latin typeface="Open Sans"/>
              </a:rPr>
              <a:t>Pandemikrisen har slagit hårt mot branscher som hotell, restaurang och handel </a:t>
            </a:r>
            <a:r>
              <a:rPr lang="sv-SE" dirty="0">
                <a:solidFill>
                  <a:srgbClr val="333333"/>
                </a:solidFill>
                <a:latin typeface="Open Sans"/>
              </a:rPr>
              <a:t>där tillfälliga anställningar är vanliga och där det finns många ingångsjobb. Krisen skyndar också på strukturomvandlingen på arbetsmarknaden vilket leder till att vissa jobb inte kommer tillbaka.</a:t>
            </a:r>
          </a:p>
          <a:p>
            <a:r>
              <a:rPr lang="sv-SE" dirty="0">
                <a:solidFill>
                  <a:srgbClr val="333333"/>
                </a:solidFill>
                <a:latin typeface="Open Sans"/>
              </a:rPr>
              <a:t>– Krisen drabbar många grupper på arbetsmarknaden och tudelningen på arbetsmarknaden riskerar att permanentas. Situationen är </a:t>
            </a:r>
            <a:r>
              <a:rPr lang="sv-SE" b="1" dirty="0">
                <a:solidFill>
                  <a:srgbClr val="333333"/>
                </a:solidFill>
                <a:latin typeface="Open Sans"/>
              </a:rPr>
              <a:t>särskilt svår för ungdomar och utrikes födda som är nya på arbetsmarknaden men också för dem som redan var arbetslösa</a:t>
            </a:r>
            <a:r>
              <a:rPr lang="sv-SE" dirty="0">
                <a:solidFill>
                  <a:srgbClr val="333333"/>
                </a:solidFill>
                <a:latin typeface="Open Sans"/>
              </a:rPr>
              <a:t>. Då handlar det om att söka de jobb som finns men också om att ställa om. </a:t>
            </a:r>
            <a:r>
              <a:rPr lang="sv-SE" b="1" dirty="0">
                <a:solidFill>
                  <a:srgbClr val="333333"/>
                </a:solidFill>
                <a:latin typeface="Open Sans"/>
              </a:rPr>
              <a:t>Har man funderat på att vidareutbilda sig är nu ett bra tillfälle</a:t>
            </a:r>
            <a:r>
              <a:rPr lang="sv-SE" dirty="0">
                <a:solidFill>
                  <a:srgbClr val="333333"/>
                </a:solidFill>
                <a:latin typeface="Open Sans"/>
              </a:rPr>
              <a:t>, säger analyschef Annika Sundén.</a:t>
            </a:r>
          </a:p>
          <a:p>
            <a:r>
              <a:rPr lang="sv-SE" dirty="0">
                <a:solidFill>
                  <a:srgbClr val="333333"/>
                </a:solidFill>
                <a:latin typeface="Open Sans"/>
              </a:rPr>
              <a:t>Källa: </a:t>
            </a:r>
            <a:r>
              <a:rPr lang="sv-SE" dirty="0">
                <a:solidFill>
                  <a:srgbClr val="333333"/>
                </a:solidFill>
                <a:latin typeface="Open Sans"/>
                <a:hlinkClick r:id="rId2"/>
              </a:rPr>
              <a:t>https://arbetsformedlingen.se/statistik/analyser-och-prognoser/arbetsmarknadsprognoser/riket/arbetsmarknadsprognos-2020-2021</a:t>
            </a:r>
            <a:r>
              <a:rPr lang="sv-SE" dirty="0">
                <a:solidFill>
                  <a:srgbClr val="333333"/>
                </a:solidFill>
                <a:latin typeface="Open Sans"/>
              </a:rPr>
              <a:t>  </a:t>
            </a:r>
            <a:endParaRPr lang="sv-SE" b="0" i="0" dirty="0">
              <a:solidFill>
                <a:srgbClr val="333333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055493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F05838-B52F-4187-AC37-D012C849C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Planering; Sjuksköterska(med utländsk </a:t>
            </a:r>
            <a:r>
              <a:rPr lang="sv-SE" dirty="0" err="1"/>
              <a:t>utbildning,ej</a:t>
            </a:r>
            <a:r>
              <a:rPr lang="sv-SE" dirty="0"/>
              <a:t> EU)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AFBBF43-522F-4C98-B3FF-73DC64A79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b="1" u="sng" dirty="0"/>
              <a:t>Förberedelse: SFI nivå D/SVA/Sv2 1,2,3 + Eng6</a:t>
            </a:r>
            <a:r>
              <a:rPr lang="sv-SE" dirty="0"/>
              <a:t>(eller motsvarande från utländsk utbildning) Låt UHR bedöma din utbildning: </a:t>
            </a:r>
            <a:r>
              <a:rPr lang="sv-SE" dirty="0">
                <a:hlinkClick r:id="rId2"/>
              </a:rPr>
              <a:t>https://www.uhr.se/bedomning-av-utlandsk-utbildning/</a:t>
            </a:r>
            <a:r>
              <a:rPr lang="sv-SE" dirty="0"/>
              <a:t> </a:t>
            </a:r>
          </a:p>
          <a:p>
            <a:r>
              <a:rPr lang="sv-SE" dirty="0"/>
              <a:t>Ansök om legitimation(kostar en mindre summan): </a:t>
            </a:r>
            <a:r>
              <a:rPr lang="sv-SE" dirty="0">
                <a:hlinkClick r:id="rId3"/>
              </a:rPr>
              <a:t>https://legitimation.socialstyrelsen.se/legitimation/utanfor-euees/sjukskoterska-utbildad-utanfor-eu-ees/</a:t>
            </a:r>
            <a:r>
              <a:rPr lang="sv-SE" dirty="0"/>
              <a:t> </a:t>
            </a:r>
          </a:p>
          <a:p>
            <a:pPr marL="0" indent="0">
              <a:buNone/>
            </a:pPr>
            <a:r>
              <a:rPr lang="sv-SE" dirty="0"/>
              <a:t>Det finns 5 steg att ta. Dessa är de 2 första:</a:t>
            </a:r>
          </a:p>
          <a:p>
            <a:r>
              <a:rPr lang="sv-SE" dirty="0"/>
              <a:t>Steg 1: Få din utbildning granskad: </a:t>
            </a:r>
            <a:r>
              <a:rPr lang="sv-SE" dirty="0">
                <a:hlinkClick r:id="rId4"/>
              </a:rPr>
              <a:t>https://legitimation.socialstyrelsen.se/legitimation/utanfor-euees/sjukskoterska-utbildad-utanfor-eu-ees/socialstyrelsen/fa-din-utbildning-granskad/</a:t>
            </a:r>
            <a:r>
              <a:rPr lang="sv-SE" dirty="0"/>
              <a:t> </a:t>
            </a:r>
          </a:p>
          <a:p>
            <a:r>
              <a:rPr lang="sv-SE" dirty="0"/>
              <a:t>Steg 2: Gör kunskapsprov: </a:t>
            </a:r>
            <a:r>
              <a:rPr lang="sv-SE" dirty="0">
                <a:hlinkClick r:id="rId5"/>
              </a:rPr>
              <a:t>https://legitimation.socialstyrelsen.se/legitimation/utanfor-euees/sjukskoterska-utbildad-utanfor-eu-ees/socialstyrelsen/gor-kunskapsprov/</a:t>
            </a:r>
            <a:r>
              <a:rPr lang="sv-SE" dirty="0"/>
              <a:t> </a:t>
            </a:r>
          </a:p>
          <a:p>
            <a:pPr marL="0" indent="0">
              <a:buNone/>
            </a:pPr>
            <a:r>
              <a:rPr lang="sv-SE" dirty="0"/>
              <a:t>(Provet är på svenska!)</a:t>
            </a:r>
          </a:p>
          <a:p>
            <a:pPr marL="0" indent="0">
              <a:buNone/>
            </a:pPr>
            <a:r>
              <a:rPr lang="sv-SE" dirty="0"/>
              <a:t>Under tiden kan du börja jobba i vården som tex undersköterska, som inte kräver legitimation(men du måste kunna prata och förstå svenska!)</a:t>
            </a:r>
          </a:p>
          <a:p>
            <a:pPr marL="0" indent="0">
              <a:buNone/>
            </a:pPr>
            <a:r>
              <a:rPr lang="sv-SE" dirty="0"/>
              <a:t>Källor: UHR, Socialstyrelsen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60956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F5E9EE-2C6B-4E83-A5DD-984F61745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Planering; Undersköterska (med eller utan tidigare utbildning)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8378178-67B0-4DE5-AB12-8E56FC324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v-SE" b="1" u="sng" dirty="0"/>
              <a:t>Förberedelse: SFI nivå D/SVA/Sv2 1, </a:t>
            </a:r>
            <a:r>
              <a:rPr lang="sv-SE" dirty="0"/>
              <a:t>2,3</a:t>
            </a:r>
          </a:p>
          <a:p>
            <a:r>
              <a:rPr lang="sv-SE" dirty="0"/>
              <a:t>1.</a:t>
            </a:r>
            <a:r>
              <a:rPr lang="sv-SE" b="1" u="sng" dirty="0"/>
              <a:t>SFI nivå D</a:t>
            </a:r>
            <a:r>
              <a:rPr lang="sv-SE" dirty="0"/>
              <a:t>(svenska för invandrare)förberedelse för SVA</a:t>
            </a:r>
          </a:p>
          <a:p>
            <a:r>
              <a:rPr lang="sv-SE" dirty="0"/>
              <a:t>2. </a:t>
            </a:r>
            <a:r>
              <a:rPr lang="sv-SE" b="1" dirty="0"/>
              <a:t>SVA</a:t>
            </a:r>
            <a:r>
              <a:rPr lang="sv-SE" dirty="0"/>
              <a:t> som är svenska som andraspråk på grundskolenivå</a:t>
            </a:r>
          </a:p>
          <a:p>
            <a:r>
              <a:rPr lang="sv-SE" dirty="0"/>
              <a:t>3 </a:t>
            </a:r>
            <a:r>
              <a:rPr lang="sv-SE" b="1" dirty="0"/>
              <a:t>SV2 1 </a:t>
            </a:r>
            <a:r>
              <a:rPr lang="sv-SE" dirty="0"/>
              <a:t>som är första kursen Svenska som andraspråk på gymnasienivå och obligatorisk för en undersköterskeexamen. Det är en gymnasial utbildning som också finns som vuxenutbildning ca 1,5-2 år med krav på lägst SVA, matematik, Samhällskunskap på grundskolenivå</a:t>
            </a:r>
          </a:p>
          <a:p>
            <a:pPr marL="0" indent="0">
              <a:buNone/>
            </a:pPr>
            <a:r>
              <a:rPr lang="sv-SE" b="1" dirty="0"/>
              <a:t>OBS! </a:t>
            </a:r>
            <a:r>
              <a:rPr lang="sv-SE" dirty="0"/>
              <a:t>Har du en gymnasieutbildning/universitetsutbildning med dokument ? (diplom/betyg/intyg) Få dem gratis bedömda av UHR:</a:t>
            </a:r>
          </a:p>
          <a:p>
            <a:pPr marL="0" indent="0">
              <a:buNone/>
            </a:pPr>
            <a:r>
              <a:rPr lang="sv-SE" dirty="0">
                <a:hlinkClick r:id="rId2"/>
              </a:rPr>
              <a:t>https://www.uhr.se/bedomning-av-utlandsk-utbildning/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Det kan hjälpa dig vidare och göra tiden med utbildning/jobbsökande kortare!!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7761003"/>
      </p:ext>
    </p:extLst>
  </p:cSld>
  <p:clrMapOvr>
    <a:masterClrMapping/>
  </p:clrMapOvr>
</p:sld>
</file>

<file path=ppt/theme/theme1.xml><?xml version="1.0" encoding="utf-8"?>
<a:theme xmlns:a="http://schemas.openxmlformats.org/drawingml/2006/main" name="Sling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208</TotalTime>
  <Words>1226</Words>
  <Application>Microsoft Office PowerPoint</Application>
  <PresentationFormat>Bredbild</PresentationFormat>
  <Paragraphs>80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Open Sans</vt:lpstr>
      <vt:lpstr>Wingdings 3</vt:lpstr>
      <vt:lpstr>Slinga</vt:lpstr>
      <vt:lpstr>Välkommen till en presentation om yrken/studier/jobb !</vt:lpstr>
      <vt:lpstr>En presentation om mina utbildningar och yrkesbakgrund </vt:lpstr>
      <vt:lpstr>Dagens presentation  INNEHÅLL:</vt:lpstr>
      <vt:lpstr>Vad är typiskt svenskt och viktigt i ett jobb?</vt:lpstr>
      <vt:lpstr>Arbetsmarknadsprognos i Sverige</vt:lpstr>
      <vt:lpstr>Att jobba i Sverige </vt:lpstr>
      <vt:lpstr>PowerPoint-presentation</vt:lpstr>
      <vt:lpstr>Planering; Sjuksköterska(med utländsk utbildning,ej EU) </vt:lpstr>
      <vt:lpstr>Planering; Undersköterska (med eller utan tidigare utbildning) </vt:lpstr>
      <vt:lpstr>Ekonomiskt stöd vid studier i Sverige</vt:lpstr>
      <vt:lpstr>”SUCCESS IS WHERE OPPORTUNITY AND PREPARATION MEET”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Välkommen till en presentation om yrken/studier/jobb !</dc:title>
  <dc:creator>Sussie Eriksson</dc:creator>
  <cp:lastModifiedBy>Sussie Eriksson</cp:lastModifiedBy>
  <cp:revision>32</cp:revision>
  <dcterms:created xsi:type="dcterms:W3CDTF">2021-05-08T10:43:53Z</dcterms:created>
  <dcterms:modified xsi:type="dcterms:W3CDTF">2021-05-09T07:31:02Z</dcterms:modified>
</cp:coreProperties>
</file>