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  <p:sldMasterId id="2147483654" r:id="rId2"/>
  </p:sldMasterIdLst>
  <p:notesMasterIdLst>
    <p:notesMasterId r:id="rId27"/>
  </p:notes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3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69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6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34126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cdd35be7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cdd35be7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bcdd35be76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h-TH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cdd35be7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cdd35be7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bcdd35be76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h-TH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c6bdf728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c6bdf728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9c6bdf728f_0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h-TH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cdd35be7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cdd35be7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bcdd35be76_0_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h-TH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c6bdf728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c6bdf728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9c6bdf728f_0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h-TH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c6bdf728f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9c6bdf728f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9c6bdf728f_0_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h-TH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9c6bdf728f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9c6bdf728f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9c6bdf728f_0_4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h-TH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bcdd35be7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bcdd35be7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bcdd35be76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h-TH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gradFill>
          <a:gsLst>
            <a:gs pos="0">
              <a:srgbClr val="BDC7E3"/>
            </a:gs>
            <a:gs pos="40000">
              <a:srgbClr val="B0BEE1"/>
            </a:gs>
            <a:gs pos="100000">
              <a:srgbClr val="001F5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75656" y="-171399"/>
            <a:ext cx="6228184" cy="4668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lt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57200" y="155679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56376" y="5949280"/>
            <a:ext cx="1340673" cy="10049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haiwise.s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forsakringskassan.se/privatpers/kassakolle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aiwise.se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/>
        </p:nvSpPr>
        <p:spPr>
          <a:xfrm>
            <a:off x="467550" y="4005074"/>
            <a:ext cx="8352900" cy="27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ป</a:t>
            </a:r>
            <a:r>
              <a:rPr lang="th-TH" sz="3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ฐ</a:t>
            </a:r>
            <a:r>
              <a:rPr lang="th-TH"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มนิเทศการเข้าสู่สังคมใหม่ในสวีเดน</a:t>
            </a:r>
            <a:endParaRPr sz="22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“คอร์สพี่เลี้ยง รุ่นพี่สอนรุ่นน้อง รุ่น</a:t>
            </a:r>
            <a:r>
              <a:rPr lang="th-TH" sz="3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3</a:t>
            </a:r>
            <a:r>
              <a:rPr lang="th-TH"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การเตรียมความพร้อมก่อนนำลูกมาสวีเดนและสวัสดิการบิดา</a:t>
            </a:r>
            <a:endParaRPr sz="48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th-TH" sz="24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มารดา และบุตร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 กุมภาพันธ์ 2021</a:t>
            </a:r>
            <a:endParaRPr sz="25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1389"/>
            <a:ext cx="8229600" cy="1143000"/>
          </a:xfrm>
        </p:spPr>
        <p:txBody>
          <a:bodyPr/>
          <a:lstStyle/>
          <a:p>
            <a:br>
              <a:rPr lang="th-TH" b="1" dirty="0"/>
            </a:br>
            <a:r>
              <a:rPr lang="th-TH" b="1" dirty="0"/>
              <a:t>สวัสดิการบิดา มารดา และบุตร</a:t>
            </a:r>
            <a:br>
              <a:rPr lang="th-TH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9862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 </a:t>
            </a:r>
          </a:p>
        </p:txBody>
      </p:sp>
      <p:sp>
        <p:nvSpPr>
          <p:cNvPr id="5" name="Rektangel 4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 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15816" y="1196752"/>
            <a:ext cx="6048672" cy="47525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เป็นเงินชดเชยที่จ่ายให้กับบิดา มารดาหรือผู้ที่มีอำนาจปกครองเด็กตามกฏหมาย และจ่ายให้เพื่อให้พ่อแม่/ ผู้ปกครองอยู่บ้านดูแลลูก แทนที่จะต้องไปทำงานหรือเรียน </a:t>
            </a: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โดยจ่ายให้เป็นระยะเวลานานสุด 480 วันต่อบุตรหนึ่งคน  </a:t>
            </a:r>
          </a:p>
          <a:p>
            <a:pPr fontAlgn="base"/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ผู้ที่ไม่มีรายได้ก่อนการคลอดบุตร สามารถรับเงินชดเชยเป็นจำนวน 250</a:t>
            </a:r>
            <a:r>
              <a:rPr lang="sv-SE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kr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ต่อวันหรือประมาณ 7500</a:t>
            </a:r>
            <a:r>
              <a:rPr lang="sv-SE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kr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ต่อเดือน (ก่อนภาษี)</a:t>
            </a:r>
            <a:endParaRPr lang="sv-SE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sv-SE" sz="2800" dirty="0"/>
          </a:p>
          <a:p>
            <a:pPr fontAlgn="base"/>
            <a:endParaRPr lang="sv-SE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026" name="Picture 2" descr="woman holding baby beside man smil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40" y="1484784"/>
            <a:ext cx="2147381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เงินบิดามารดา</a:t>
            </a:r>
            <a:r>
              <a:rPr lang="th-TH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  (</a:t>
            </a:r>
            <a:r>
              <a:rPr lang="sv-SE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Föräldrapenning)</a:t>
            </a:r>
            <a:br>
              <a:rPr lang="sv-SE" u="sng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0337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เงินบิดามารดา</a:t>
            </a:r>
            <a:r>
              <a:rPr lang="th-TH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  (</a:t>
            </a:r>
            <a:r>
              <a:rPr lang="sv-SE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Föräldrapenning)</a:t>
            </a:r>
            <a:br>
              <a:rPr lang="sv-SE" u="sng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196752"/>
            <a:ext cx="5688632" cy="44644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พ่อและแม่สามารถแบ่งและโอนวันให้กันได้</a:t>
            </a:r>
            <a:r>
              <a:rPr lang="sv-SE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แต่ได้กี่วันนั้นขึ้นอยู่กับปีที่เด็กเกิด</a:t>
            </a: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พ่อแม่/ผู้ปกครองเด็กไม่จำเป็นต้องเบิกเงินบิดามารดาทั้งหมด 480 วัน ในคราวเดียว</a:t>
            </a:r>
            <a:endParaRPr lang="sv-SE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หากมีลูกแฝดจะได้จำนวนวันในการดูแลลูกมากขึ้นตามจำนวนบุตร  </a:t>
            </a:r>
          </a:p>
          <a:p>
            <a:pPr marL="0" indent="0" algn="ctr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     รายละเอียดทั้งหมดนี้สามารถดูเพิ่มเติมได้ที่     </a:t>
            </a:r>
            <a:r>
              <a:rPr lang="sv-SE" dirty="0">
                <a:latin typeface="Angsana New" panose="02020603050405020304" pitchFamily="18" charset="-34"/>
                <a:cs typeface="Angsana New" panose="02020603050405020304" pitchFamily="18" charset="-34"/>
                <a:hlinkClick r:id="rId2"/>
              </a:rPr>
              <a:t>www.thaiwise.se</a:t>
            </a:r>
            <a:r>
              <a:rPr lang="sv-SE" dirty="0"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</a:p>
        </p:txBody>
      </p:sp>
      <p:pic>
        <p:nvPicPr>
          <p:cNvPr id="5" name="Picture 2" descr="woman holding baby beside man smil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40" y="1484784"/>
            <a:ext cx="2147381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856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u="sng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br>
              <a:rPr lang="th-TH" u="sng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เงินสำหรับบิดามารดาก่อนลูกเกิด </a:t>
            </a:r>
            <a:b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sv-SE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Föräldra­pen­ning innan barnet fötts)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67542" y="1949259"/>
            <a:ext cx="8208914" cy="371198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ผู้ที่ตั้งครรภ์สามารถขอเงินสำหรับพ่อแม่ โดยขอล่วงหน้าได้ </a:t>
            </a:r>
            <a:r>
              <a:rPr lang="th-TH" sz="44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60 วัน ก่อนวันครบกำหนดคลอด</a:t>
            </a:r>
          </a:p>
          <a:p>
            <a:pPr fontAlgn="base"/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ทั้งพ่อและแม่สามารถขอเงินนี้ได้เพื่อเข้าอบรมหลักสูตรการเตรียมตัวเป็นบิดามารดา</a:t>
            </a:r>
          </a:p>
          <a:p>
            <a:pPr marL="0" indent="0">
              <a:buNone/>
            </a:pP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331649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h-TH" dirty="0"/>
            </a:br>
            <a:r>
              <a:rPr lang="th-TH" sz="4000" b="1" dirty="0"/>
              <a:t>ผู้ที่มีสิทธิ์ขอเงินบิดามารดา</a:t>
            </a:r>
            <a:br>
              <a:rPr lang="sv-SE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sv-SE" b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827584" y="1340768"/>
            <a:ext cx="7920880" cy="41044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ผู้ที่เป็นผู้ปกครองของเด็กหรือมีอำนาจปกครองเด็ก</a:t>
            </a: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ผู้ที่แต่งงานหรืออยู่ร่วม ( </a:t>
            </a:r>
            <a:r>
              <a:rPr lang="sv-SE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sambo)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กับพ่อหรือแม่ของเด็ก</a:t>
            </a: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ผู้ที่อยู่บ้านกับลูกแทนที่จะไปทำงานเรียนหนังสือหรือหางานทำ</a:t>
            </a: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ผู้ที่ได้รับการประกันในสวีเดน ( ผู้ที่อยู่อาศัยหรือหรือทำงานในสวีเดน)</a:t>
            </a: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เด็กหรือบุตรดังกล่าวพำนักอยู่ในสวีเดนหรืออาศัยอยู่ใน </a:t>
            </a:r>
            <a:r>
              <a:rPr lang="sv-SE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EU / EEA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หรือสวิตเซอร์แลนด์</a:t>
            </a:r>
          </a:p>
          <a:p>
            <a:pPr marL="0" indent="0">
              <a:buNone/>
            </a:pP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1355264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/>
              <a:t> </a:t>
            </a:r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เงินตั้งครรภ์ (</a:t>
            </a:r>
            <a:r>
              <a:rPr lang="sv-SE" sz="40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Graviditets­penning</a:t>
            </a:r>
            <a:r>
              <a:rPr lang="sv-SE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827584" y="1124744"/>
            <a:ext cx="7776864" cy="48245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คือเงินชดเชยกรณีที่ผู้ที่ตั้งครรภ์ไม่สามารถทำงานได้เนื่องจากงานที่ทำอยู่หนักเกินไป หรืออาจเป็นอันตรายต่อเด็กในครรภ์ และไม่สามารถหาตำแหน่งอื่นให้ทำแทนได้ในขณะตั้งครรภ์</a:t>
            </a:r>
          </a:p>
          <a:p>
            <a:pPr fontAlgn="base"/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ผู้ตั้งครรภ์ไม่สามารถทำงานได้อย่างน้อย </a:t>
            </a:r>
            <a:r>
              <a:rPr lang="sv-SE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25% </a:t>
            </a:r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ของระยะเวลาหรือตารางการทำงานทั้งหมดของตัวเอง 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สามารถขอเงินนี้ได้เร็วสุดคือ </a:t>
            </a:r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60 วัน ก่อนวันกำหนดคลอด</a:t>
            </a:r>
            <a:endParaRPr lang="sv-SE" sz="2800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สามารถขอได้ก่อนหน้านี้หากมีการรับรองจากนายจ้างว่าผู้ที่ตั้งครรภ์ไม่สามารถทำงานได้และนายจ้างมีการสั่งห้ามไม่ให้ทำงานต่อในขณะที่ตั้งครรภ์สาเหตุเนื่องจากสภาพแวดล้อมในการทำงานมีความเสี่ยงต่อเด็กในครรภ์</a:t>
            </a:r>
          </a:p>
          <a:p>
            <a:pPr marL="0" indent="0">
              <a:buNone/>
            </a:pP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sv-SE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6502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เงินป่วยระหว่างตั้งครรภ์</a:t>
            </a:r>
            <a:b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sv-SE" dirty="0">
                <a:latin typeface="Angsana New" panose="02020603050405020304" pitchFamily="18" charset="-34"/>
                <a:cs typeface="Angsana New" panose="02020603050405020304" pitchFamily="18" charset="-34"/>
              </a:rPr>
              <a:t>Sjuk under graviditeten)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395536" y="1700808"/>
            <a:ext cx="5112568" cy="46085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หากผู้ตั้งครรภ์มีอาการป่วยจากการตั้งครรภ์ สามารถขอเงินป่วยระหว่างตั้งครรภ์ได้  </a:t>
            </a:r>
          </a:p>
          <a:p>
            <a:pPr marL="400050" lvl="1" indent="0" fontAlgn="base">
              <a:buNone/>
            </a:pP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(อาการป่วย เช่น ภาวะแท้งคุกคาม หรือมีอาการของโรคแทรกซ้อน) </a:t>
            </a: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อาการแพ้ท้องทั่วไป</a:t>
            </a:r>
          </a:p>
          <a:p>
            <a:pPr marL="400050" lvl="1" indent="0" fontAlgn="base">
              <a:buNone/>
            </a:pP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ไม่นับเป็นอาการป่วยระหว่างตั้งครรภ์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สามารถขอเงินนี้ได้เร็วสุด</a:t>
            </a:r>
            <a:r>
              <a:rPr lang="th-TH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 60 วัน ก่อนวันกำหนดคลอด</a:t>
            </a:r>
            <a:endParaRPr lang="sv-SE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098" name="Picture 2" descr="silhouette of woman standing on beach during suns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16832"/>
            <a:ext cx="2304256" cy="389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323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h-TH" u="sng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br>
              <a:rPr lang="sv-SE" u="sng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เงินชดเชยเพื่อดูแลบุตรที่ป่วย   </a:t>
            </a:r>
            <a:b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 ( </a:t>
            </a:r>
            <a:r>
              <a:rPr lang="sv-SE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Vård av barn (</a:t>
            </a:r>
            <a:r>
              <a:rPr lang="sv-SE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Vab</a:t>
            </a:r>
            <a:r>
              <a:rPr lang="sv-SE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))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350874" y="1592063"/>
            <a:ext cx="8559209" cy="43834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สามารถรับเงินชดเชยนี้ได้เมื่อบุตรมีอายุตั้งแต่</a:t>
            </a:r>
            <a:r>
              <a:rPr lang="sv-SE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8 เดือนขึ้นไป จนถึง 12 ปี </a:t>
            </a:r>
          </a:p>
          <a:p>
            <a:pPr fontAlgn="base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อาจมีกรณียกเว้นถ้าเด็กอายุเกิน 12 ปี แต่ไม่ถึง 16 ปี หากผู้ปกครองมีความจำเป็น ต้องติดตามลูกเพื่อไปพบแพทย์ </a:t>
            </a:r>
          </a:p>
          <a:p>
            <a:pPr fontAlgn="base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อาจมีกรณียกเว้นหากบุตรมีอายุมากกว่า 16 ปี แต่ไม่เกิน 18 ปี หากบุตรมีอาการป่วยหนักมาก 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รับเงินชดเชยนี้ได้สูงสุด 120 วันต่อปี </a:t>
            </a:r>
            <a:endParaRPr lang="sv-SE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1151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u="sng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br>
              <a:rPr lang="sv-SE" u="sng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เงินสำหรับเด็กที่มีอายุ ต่ำกว่า 16 ปี</a:t>
            </a:r>
            <a:br>
              <a:rPr lang="sv-SE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sv-SE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Barnbidrag)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67544" y="1611031"/>
            <a:ext cx="5040560" cy="484230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เป็นเงินสำหรับเด็กที่จ่ายให้ผู้ปกครองที่มีบุตรอายุต่ำกว่า 16ปี </a:t>
            </a: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จำนวน 1</a:t>
            </a:r>
            <a:r>
              <a:rPr lang="sv-SE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,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250</a:t>
            </a:r>
            <a:r>
              <a:rPr lang="sv-SE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kr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ต่อเดือน ต่อเด็ก 1 คน  </a:t>
            </a: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(ประกันสังคม จ่ายให้อัตโนมัติ โดยไม่จำเป็น ต้องทำเรื่องขอ และไม่มีการหักภาษีใดๆทั้งสิ้น</a:t>
            </a: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หากมีการปกครองบุตรร่วมกัน พ่อแม่/ผู้ปกครองจะได้เงินนี้คนละครึ่ง (คนละ  625 </a:t>
            </a:r>
            <a:r>
              <a:rPr lang="sv-SE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kr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ต่อเดือน)</a:t>
            </a:r>
          </a:p>
          <a:p>
            <a:pPr marL="0" indent="0">
              <a:buNone/>
            </a:pPr>
            <a:endParaRPr lang="sv-SE" sz="3600" dirty="0"/>
          </a:p>
        </p:txBody>
      </p:sp>
      <p:pic>
        <p:nvPicPr>
          <p:cNvPr id="6146" name="Picture 2" descr="girl wearing black sweatshirt playing toy c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04864"/>
            <a:ext cx="285055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290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b="1" dirty="0"/>
            </a:br>
            <a:br>
              <a:rPr lang="sv-SE" b="1" dirty="0"/>
            </a:br>
            <a:br>
              <a:rPr lang="sv-SE" b="1" dirty="0"/>
            </a:b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เงินเพิ่มเมื่อมีบุตรหลายคน </a:t>
            </a:r>
            <a:b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( </a:t>
            </a:r>
            <a:r>
              <a:rPr lang="sv-SE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Flerbarnstillägg )</a:t>
            </a:r>
            <a:br>
              <a:rPr lang="sv-SE" dirty="0"/>
            </a:br>
            <a:br>
              <a:rPr lang="sv-SE" dirty="0"/>
            </a:br>
            <a:br>
              <a:rPr lang="sv-SE" u="sng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531628" y="1765005"/>
            <a:ext cx="8272130" cy="380645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ผู้ปกครองสามารถรับเงินสำหรับ เด็กที่มีอายุต่ำกว่า 16 ปีเพิ่มได้ หากมีบุตร 2 คนขึ้นไป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เช่น หากมีบุตร 1 คน จะได้เงินชดเชยนี้ 1</a:t>
            </a:r>
            <a:r>
              <a:rPr lang="sv-SE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,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250 </a:t>
            </a:r>
            <a:r>
              <a:rPr lang="sv-SE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kr 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ต่อเดือน แต่หากมีบุตรเพิ่มมา เป็น 2 คน จะได้เงินชดเชยเพิ่มมาอีก</a:t>
            </a:r>
            <a:r>
              <a:rPr lang="sv-SE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150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sv-SE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kr 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รวมเป็น 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1,250 +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150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sv-SE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= 1,400 </a:t>
            </a:r>
            <a:r>
              <a:rPr lang="en-US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kr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ต่อเดือน  เป็นต้น</a:t>
            </a:r>
          </a:p>
          <a:p>
            <a:pPr marL="0" indent="0">
              <a:buNone/>
            </a:pP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264727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4400"/>
              <a:buFont typeface="Calibri"/>
              <a:buNone/>
            </a:pPr>
            <a:r>
              <a:rPr lang="th-TH" sz="3200" b="1" dirty="0">
                <a:solidFill>
                  <a:srgbClr val="538CD5"/>
                </a:solidFill>
              </a:rPr>
              <a:t>การเตรียมความพร้อมให้เด็กก่อนมาสวีเดน</a:t>
            </a:r>
            <a:endParaRPr sz="3200" dirty="0"/>
          </a:p>
        </p:txBody>
      </p:sp>
      <p:sp>
        <p:nvSpPr>
          <p:cNvPr id="90" name="Google Shape;90;p12"/>
          <p:cNvSpPr txBox="1">
            <a:spLocks noGrp="1"/>
          </p:cNvSpPr>
          <p:nvPr>
            <p:ph type="body" idx="1"/>
          </p:nvPr>
        </p:nvSpPr>
        <p:spPr>
          <a:xfrm>
            <a:off x="457200" y="1556800"/>
            <a:ext cx="8531700" cy="5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th-TH" sz="2400" dirty="0"/>
              <a:t>การเตรียมความพร้อมให้เด็กที่จะเดินทางมาพร้อมกับแม่</a:t>
            </a:r>
            <a:endParaRPr sz="2400"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3000"/>
              <a:buChar char="•"/>
            </a:pPr>
            <a:r>
              <a:rPr lang="th-TH" sz="2400" dirty="0"/>
              <a:t>การเตรียมความพร้อมให้เด็ก สำหรับเด็กที่ติดตามแม่มาภายหลัง</a:t>
            </a:r>
            <a:endParaRPr sz="2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th-TH" sz="2400" dirty="0"/>
              <a:t>     สิ่งสำคัญในการเตรียมความพร้อม เช่น</a:t>
            </a:r>
            <a:endParaRPr sz="2400" dirty="0"/>
          </a:p>
          <a:p>
            <a:pPr marL="857250" lvl="1" indent="-457200" algn="just" rtl="0">
              <a:spcBef>
                <a:spcPts val="600"/>
              </a:spcBef>
              <a:spcAft>
                <a:spcPts val="0"/>
              </a:spcAft>
              <a:buSzPts val="3000"/>
              <a:buChar char="–"/>
            </a:pPr>
            <a:r>
              <a:rPr lang="th-TH" sz="2400" dirty="0"/>
              <a:t>ด้านภาษา ควรจะให้เด็กฝึกหัดอ่านภาษาสวีเดน ก่อนจะย้ายเข้ามาอยู่</a:t>
            </a:r>
            <a:endParaRPr sz="2400" dirty="0"/>
          </a:p>
          <a:p>
            <a:pPr marL="857250" lvl="1" indent="-457200" algn="just" rtl="0">
              <a:spcBef>
                <a:spcPts val="600"/>
              </a:spcBef>
              <a:spcAft>
                <a:spcPts val="0"/>
              </a:spcAft>
              <a:buSzPts val="3000"/>
              <a:buChar char="–"/>
            </a:pPr>
            <a:r>
              <a:rPr lang="th-TH" sz="2400" dirty="0"/>
              <a:t>วัฒนธรรรม คลิปวิดีโอ ภาพยนต์ การ์ตูน ของสวีเดน ซึ่งวิดีโอ หนัง การ์ตูน จะทำให้เด็กเรียนรู้วัฒนธรรม และ ภาษาได้เร็วขึ้น</a:t>
            </a:r>
            <a:endParaRPr sz="20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th-TH" b="1" dirty="0"/>
            </a:br>
            <a:br>
              <a:rPr lang="th-TH" b="1" dirty="0"/>
            </a:b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เงินช่วยเหลือค่าเช่าบ้าน/ ค่าที่พักอาศัย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  (</a:t>
            </a:r>
            <a:r>
              <a:rPr lang="sv-SE" dirty="0">
                <a:latin typeface="Angsana New" panose="02020603050405020304" pitchFamily="18" charset="-34"/>
                <a:cs typeface="Angsana New" panose="02020603050405020304" pitchFamily="18" charset="-34"/>
              </a:rPr>
              <a:t>Bostadsbidrag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sv-SE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4698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th-TH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เงินช่วยเหลือค่าที่พักอาศัยสำหรับครอบครัวที่มีเด็กอาศัยอยู่ด้วย /เป็นพ่อแม่เลี้ยงเดี่ยว หรือคนที่อายุระหว่าง 18-28 ปี และไม่มีกำลังมากพอที่จะจ่ายค่าบ้าน</a:t>
            </a:r>
          </a:p>
          <a:p>
            <a:pPr fontAlgn="base"/>
            <a:r>
              <a:rPr lang="th-TH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คุณต้องมีรายการจ่ายค่าบ้านอย่างน้อย 1400</a:t>
            </a:r>
            <a:r>
              <a:rPr lang="sv-SE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kr </a:t>
            </a:r>
            <a:r>
              <a:rPr lang="th-TH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ต่อเดือน</a:t>
            </a:r>
          </a:p>
          <a:p>
            <a:pPr fontAlgn="base"/>
            <a:r>
              <a:rPr lang="th-TH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คุณต้องมีชื่อ/เป็นผู้ที่อาศัยอยู่ในบ้านหลังที่คุณแจ้งขอเงินช่วยเหลือดังกล่าว</a:t>
            </a:r>
          </a:p>
          <a:p>
            <a:pPr fontAlgn="base"/>
            <a:r>
              <a:rPr lang="th-TH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ได้เงินเท่าไหร่ขึ้นอยู่กับรายได้ของคุณ</a:t>
            </a:r>
          </a:p>
          <a:p>
            <a:pPr fontAlgn="base"/>
            <a:r>
              <a:rPr lang="th-TH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ในช่วงระหว่างเดือนกรกฎาคม ถึง ธันวาคม </a:t>
            </a:r>
            <a:r>
              <a:rPr lang="sv-SE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2020 </a:t>
            </a:r>
            <a:r>
              <a:rPr lang="th-TH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 ครอบครัวที่มีบุตรและได้รับเงินช่วยเหลือค่าที่พักอาศัยอยู่แล้วสามารถได้รับเงินช่วยเหลือเพิ่มเติมชั่วคราว </a:t>
            </a:r>
            <a:r>
              <a:rPr lang="sv-SE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(Tillfälligt tilläggsbidrag)</a:t>
            </a:r>
            <a:r>
              <a:rPr lang="th-TH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 เป็นจำนวน </a:t>
            </a:r>
            <a:r>
              <a:rPr lang="sv-SE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25%</a:t>
            </a:r>
            <a:r>
              <a:rPr lang="th-TH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 ของเงินช่วยเหลือที่เคยได้รับ </a:t>
            </a:r>
            <a:endParaRPr lang="sv-SE" sz="31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6882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เงินสำหรับพ่อแม่ที่มีบุตรที่เข้าข่ายพิการ (</a:t>
            </a:r>
            <a:r>
              <a:rPr lang="sv-SE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Omvårdnadsbidrag)</a:t>
            </a:r>
          </a:p>
        </p:txBody>
      </p:sp>
      <p:sp>
        <p:nvSpPr>
          <p:cNvPr id="5" name="Platshållare för innehåll 3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1044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ความพิการดังกล่าวแบ่งเป็น 4 ระดับ โดยประกันสังคมจะจ่ายเงินชดเชยตามระดับความพิการดังกล่าว สำหรับ ปี 2020 แบ่งเป็น 4 ระดับดังนี้</a:t>
            </a:r>
          </a:p>
          <a:p>
            <a:pPr fontAlgn="base"/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ระดับ 1  = 2414 </a:t>
            </a:r>
            <a:r>
              <a:rPr lang="sv-SE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kr / </a:t>
            </a:r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เดือน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fontAlgn="base"/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ระดับ 2 = 4927 </a:t>
            </a:r>
            <a:r>
              <a:rPr lang="sv-SE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kr /</a:t>
            </a:r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เดือน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fontAlgn="base"/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ระดับ 3 =  7391 </a:t>
            </a:r>
            <a:r>
              <a:rPr lang="sv-SE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kr /</a:t>
            </a:r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เดือน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fontAlgn="base"/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ระดับ 4 =  9854 </a:t>
            </a:r>
            <a:r>
              <a:rPr lang="sv-SE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kr / </a:t>
            </a:r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เดือน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  (</a:t>
            </a:r>
            <a:r>
              <a:rPr lang="th-TH" sz="28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ก่อนภาษี)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625817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เงินสนับสนุนเพื่อการเลี้ยงดูเด็ก กรณีพ่อแม่หย่าร้าง </a:t>
            </a:r>
            <a:b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หรือเป็นพ่อแม่เลี้ยงเดี่ยว (</a:t>
            </a:r>
            <a:r>
              <a:rPr lang="sv-SE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Underhållsstöd)</a:t>
            </a:r>
          </a:p>
        </p:txBody>
      </p:sp>
      <p:sp>
        <p:nvSpPr>
          <p:cNvPr id="5" name="Platshållare för innehåll 3"/>
          <p:cNvSpPr txBox="1">
            <a:spLocks/>
          </p:cNvSpPr>
          <p:nvPr/>
        </p:nvSpPr>
        <p:spPr>
          <a:xfrm>
            <a:off x="457200" y="1556793"/>
            <a:ext cx="8229600" cy="38884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กรณีพ่อแม่มีการหย่าร้าง บิดาหรือมารดาฝ่ายที่ไม่ได้มีอํานาจปกครองเด็ก จะต้องจ่ายเงินช่วยเหลือเพื่อการดูแลเด็กให้กับอีกฝ่าย ที่มีอํานาจปกครองเด็ก หากไม่มีความสามารถในด้านการเงินในขณะนั้น กองทุนประกันสังคมจะเป็นผู้จ่ายให้ แต่จะเรียกเก็บคืนภายหลัง</a:t>
            </a:r>
          </a:p>
          <a:p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าฝ่ายที่มีหน้าที่ต้องจ่ายเงินช่วยเหลือเพื่อการดูแลเด็กนั้นไม่สามารถจ่ายให้ได้เลยหรือจ่ายได้น้อยมาก ฝ่ายที่เด็กอาศัยอยู่ด้วยสามารถที่จะยื่นคําร้องขอเงินสนับสนุนเพื่อการดูแลเด็กนี้จากกองทุนประกันสังคมได้</a:t>
            </a:r>
            <a:endParaRPr lang="sv-SE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67744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60375" y="2852936"/>
            <a:ext cx="8432105" cy="30963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สวัสดิการหลายๆอย่างต้องทำการยื่นขอและบางอย่างไม่ต้องยื่นขอ  </a:t>
            </a: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สวัสดิการต่างๆที่กล่าวมา จ่ายให้โดยกรมประกันสังคมสวีเดน</a:t>
            </a:r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sv-SE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Försäkringskassan)</a:t>
            </a:r>
            <a:r>
              <a:rPr lang="sv-SE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 </a:t>
            </a:r>
          </a:p>
          <a:p>
            <a:pPr fontAlgn="base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และท่านสามารถตรวจสอบว่าท่านจะได้เงินชดเชยเท่าไหร่ผ่านทางเวบไซด์ของกรม ประกันสังคม</a:t>
            </a:r>
          </a:p>
          <a:p>
            <a:pPr marL="0" indent="0" algn="ctr">
              <a:buNone/>
            </a:pPr>
            <a:r>
              <a:rPr lang="sv-SE" sz="2800" u="sng" dirty="0">
                <a:latin typeface="Angsana New" panose="02020603050405020304" pitchFamily="18" charset="-34"/>
                <a:cs typeface="Angsana New" panose="02020603050405020304" pitchFamily="18" charset="-34"/>
                <a:hlinkClick r:id="rId2"/>
              </a:rPr>
              <a:t>https://www.forsakringskassan.se/privatpers/kassakollen</a:t>
            </a:r>
            <a:r>
              <a:rPr lang="sv-SE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</p:txBody>
      </p:sp>
      <p:sp>
        <p:nvSpPr>
          <p:cNvPr id="2" name="AutoShape 2" descr="Handläggare på Försäkringskassan: ”Ingen blir frisk av att bli jagad” |  Proletär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" name="AutoShape 4" descr="Handläggare på Försäkringskassan: ”Ingen blir frisk av att bli jagad” |  Proletär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4342" name="Picture 6" descr="Handläggare på Försäkringskassan: ”Ingen blir frisk av att bli jagad” |  Proletär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218" y="723796"/>
            <a:ext cx="6696744" cy="185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277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1" y="1501181"/>
            <a:ext cx="8364771" cy="442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2857500"/>
            <a:ext cx="8229600" cy="1143000"/>
          </a:xfrm>
        </p:spPr>
        <p:txBody>
          <a:bodyPr>
            <a:noAutofit/>
          </a:bodyPr>
          <a:lstStyle/>
          <a:p>
            <a:b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ด้วยความปรารถนาดีจากทีมงานไทยไวส์</a:t>
            </a:r>
            <a:br>
              <a:rPr lang="sv-SE" sz="3200" dirty="0"/>
            </a:br>
            <a:r>
              <a:rPr lang="sv-SE" dirty="0">
                <a:hlinkClick r:id="rId3"/>
              </a:rPr>
              <a:t>www.thaiwise.se</a:t>
            </a:r>
            <a:br>
              <a:rPr lang="sv-SE" dirty="0"/>
            </a:br>
            <a:br>
              <a:rPr lang="th-TH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242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>
            <a:spLocks noGrp="1"/>
          </p:cNvSpPr>
          <p:nvPr>
            <p:ph type="title"/>
          </p:nvPr>
        </p:nvSpPr>
        <p:spPr>
          <a:xfrm>
            <a:off x="457200" y="274651"/>
            <a:ext cx="8229600" cy="1229400"/>
          </a:xfrm>
          <a:prstGeom prst="rect">
            <a:avLst/>
          </a:prstGeom>
          <a:noFill/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solidFill>
                  <a:srgbClr val="4A86E8"/>
                </a:solidFill>
              </a:rPr>
              <a:t>การศึกษาของลูกในสวีเดน</a:t>
            </a:r>
            <a:endParaRPr sz="3600" b="1" dirty="0">
              <a:solidFill>
                <a:srgbClr val="4A86E8"/>
              </a:solidFill>
            </a:endParaRPr>
          </a:p>
        </p:txBody>
      </p:sp>
      <p:sp>
        <p:nvSpPr>
          <p:cNvPr id="97" name="Google Shape;97;p13"/>
          <p:cNvSpPr txBox="1">
            <a:spLocks noGrp="1"/>
          </p:cNvSpPr>
          <p:nvPr>
            <p:ph type="body" idx="1"/>
          </p:nvPr>
        </p:nvSpPr>
        <p:spPr>
          <a:xfrm>
            <a:off x="352777" y="1418572"/>
            <a:ext cx="8229600" cy="5113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th-TH" sz="2400" dirty="0">
                <a:solidFill>
                  <a:srgbClr val="FF0000"/>
                </a:solidFill>
              </a:rPr>
              <a:t>ก่อนบุตรหลานของท่านเข้ามาอยู่ประเทศสวีเดน</a:t>
            </a:r>
            <a:r>
              <a:rPr lang="th-TH" sz="2400" dirty="0"/>
              <a:t> </a:t>
            </a:r>
            <a:endParaRPr sz="2400" dirty="0"/>
          </a:p>
          <a:p>
            <a:pPr marL="514350" lvl="0" indent="-51435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AutoNum type="arabicPeriod"/>
            </a:pPr>
            <a:r>
              <a:rPr lang="th-TH" sz="2400" dirty="0"/>
              <a:t>ติดต่อกับเทศบาลที่ท่านอาศัยอยู่เรื่องโรงเรียนเพื่อแจ้งให้ทางโรงเรียนทราบ</a:t>
            </a:r>
            <a:endParaRPr sz="2400" dirty="0"/>
          </a:p>
          <a:p>
            <a:pPr marL="514350" lvl="0" indent="-51435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AutoNum type="arabicPeriod"/>
            </a:pPr>
            <a:r>
              <a:rPr lang="th-TH" sz="2400" dirty="0"/>
              <a:t>ติดต่อกับทางโรงเรียนที่ท่านจะให้บุตรหลานของท่านเข้าเรียนเพื่อที่ทางโรงเรียนจะได้เตรียมพร้อมในการรับเด็กเข้าเรียน</a:t>
            </a:r>
            <a:endParaRPr sz="2400" dirty="0"/>
          </a:p>
          <a:p>
            <a:pPr marL="514350" lvl="0" indent="-51435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AutoNum type="arabicPeriod"/>
            </a:pPr>
            <a:r>
              <a:rPr lang="th-TH" sz="2400" dirty="0"/>
              <a:t>ปรึกษาและสอบถามกับทางโรงเรียนเกี่ยวกับครูภาษาไทย เพื่อให้มีครูไทยที่ช่วยอธิบายวิชาต่าง ๆ เป็นภาษาไทย ทำให้เด็กเข้าใจวิชานั้นได้ดีขึ้น และปรับเปลี่ยนเข้ากับเพื่อน ๆ และสังคมในโรงเรียนได้เร็วขึ้น</a:t>
            </a: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/>
        </p:nvSpPr>
        <p:spPr>
          <a:xfrm>
            <a:off x="315900" y="481350"/>
            <a:ext cx="8512200" cy="597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th-TH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ควรสอบถามกับทางโรงเรียนด้านระบบระเบียบต่าง ๆ เช่น</a:t>
            </a:r>
            <a:endParaRPr sz="2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lvl="1" indent="-45720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th-TH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การเดินทาง หรือการขึ้นรถมาโรงเรียน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lvl="1" indent="-45720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th-TH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การติดต่อสื่อสารระหว่างผู้ปกครองและคุณครูผ่าน Application ต่าง ๆ ของโรงเรียน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lang="th-TH" sz="2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th-TH" sz="2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เอกสารที่ต้องเตรียมเพื่อยื่นให้กับทางโรงเรียนเมื่อเด็กเริ่มเข้าเรียน</a:t>
            </a:r>
            <a:endParaRPr sz="2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2" indent="-393700">
              <a:lnSpc>
                <a:spcPct val="150000"/>
              </a:lnSpc>
              <a:spcBef>
                <a:spcPts val="520"/>
              </a:spcBef>
              <a:buClr>
                <a:schemeClr val="dk1"/>
              </a:buClr>
              <a:buSzPts val="2600"/>
              <a:buAutoNum type="arabicPeriod"/>
            </a:pPr>
            <a:r>
              <a:rPr lang="th-TH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เอกสารการฉีดวัคซีน 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2" indent="-393700">
              <a:lnSpc>
                <a:spcPct val="150000"/>
              </a:lnSpc>
              <a:buClr>
                <a:schemeClr val="dk1"/>
              </a:buClr>
              <a:buSzPts val="2600"/>
              <a:buAutoNum type="arabicPeriod"/>
            </a:pPr>
            <a:r>
              <a:rPr lang="th-TH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เอกสารการศึกษาของลูก (หากเป็นภาษาอังกฤษได้ก็จะดี)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2" indent="-393700">
              <a:lnSpc>
                <a:spcPct val="150000"/>
              </a:lnSpc>
              <a:buClr>
                <a:schemeClr val="dk1"/>
              </a:buClr>
              <a:buSzPts val="2600"/>
              <a:buAutoNum type="arabicPeriod"/>
            </a:pPr>
            <a:r>
              <a:rPr lang="th-TH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เอกสารจากทางแพทย์ในกรณีที่เด็กมีโรคประจำตัว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504908" y="266686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th-TH" sz="3200" b="1" dirty="0">
                <a:solidFill>
                  <a:schemeClr val="hlink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แนวทางการเรียนการสอนในโรงเรียน</a:t>
            </a:r>
            <a:endParaRPr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>
            <a:off x="262552" y="1348655"/>
            <a:ext cx="8229600" cy="515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048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th-TH" sz="2400" dirty="0"/>
              <a:t>ในบางเทศบาลจะมีชั้นเรียนสำหรับนักเรียนต่างด้าวเพื่อปรับภาษาพื้นฐาน วัฒนธรรม กฎระเบียบในโรงเรียน และทำการประเมินให้เด็กเข้าเรียนในชั้นเรียนตามปกติ ตามความเหมาะสมและความสามารถของเด็ก</a:t>
            </a:r>
            <a:endParaRPr sz="2400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/>
          </a:p>
          <a:p>
            <a:pPr marL="342900" lvl="0" indent="-304800" algn="l" rtl="0">
              <a:spcBef>
                <a:spcPts val="640"/>
              </a:spcBef>
              <a:spcAft>
                <a:spcPts val="0"/>
              </a:spcAft>
              <a:buSzPts val="2600"/>
              <a:buChar char="•"/>
            </a:pPr>
            <a:r>
              <a:rPr lang="th-TH" sz="2400" dirty="0"/>
              <a:t>เมื่อเด็กเข้าชั้นเรียนตามปกติของเด็กนักเรียนทั่วไป เด็กจะมีครูภาษาไทย เพื่อช่วยสอนภาษาไทย และ วิชาต่าง ๆ</a:t>
            </a:r>
            <a:endParaRPr sz="2400" dirty="0"/>
          </a:p>
          <a:p>
            <a:pPr marL="34290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/>
          </a:p>
          <a:p>
            <a:pPr marL="342900" lvl="0" indent="-304800" algn="l" rtl="0">
              <a:spcBef>
                <a:spcPts val="640"/>
              </a:spcBef>
              <a:spcAft>
                <a:spcPts val="0"/>
              </a:spcAft>
              <a:buSzPts val="2600"/>
              <a:buChar char="•"/>
            </a:pPr>
            <a:r>
              <a:rPr lang="th-TH" sz="2400" dirty="0"/>
              <a:t>ท่านควรหาซื้อหนังสือแบบฝึกหัด ของภาษาสวีเดนในการสอนเสริมลูกที่บ้าน</a:t>
            </a:r>
            <a:endParaRPr sz="24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822960" y="584739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solidFill>
                  <a:srgbClr val="3C78D8"/>
                </a:solidFill>
              </a:rPr>
              <a:t>หนูๆถึงสวีเดนแล้ว !!!!!</a:t>
            </a:r>
            <a:endParaRPr sz="3600" b="1" dirty="0">
              <a:solidFill>
                <a:srgbClr val="3C78D8"/>
              </a:solidFill>
            </a:endParaRPr>
          </a:p>
        </p:txBody>
      </p:sp>
      <p:sp>
        <p:nvSpPr>
          <p:cNvPr id="117" name="Google Shape;117;p16"/>
          <p:cNvSpPr txBox="1">
            <a:spLocks noGrp="1"/>
          </p:cNvSpPr>
          <p:nvPr>
            <p:ph type="body" idx="1"/>
          </p:nvPr>
        </p:nvSpPr>
        <p:spPr>
          <a:xfrm>
            <a:off x="457200" y="1828761"/>
            <a:ext cx="8229600" cy="444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3200"/>
              <a:buChar char="●"/>
            </a:pPr>
            <a:r>
              <a:rPr lang="th-TH" sz="2800" dirty="0"/>
              <a:t>เด็กๆสามารถเข้าเรียนโดยไม่ต้องรอเลข 4 หลัก (20151003-XXXX)</a:t>
            </a:r>
            <a:endParaRPr sz="2800" dirty="0"/>
          </a:p>
          <a:p>
            <a:pPr marL="45720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th-TH" sz="2800" dirty="0"/>
              <a:t>เด็ก ๆ สามารถแต่งชุดธรรมดา </a:t>
            </a:r>
          </a:p>
          <a:p>
            <a:pPr marL="45720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th-TH" sz="2800" dirty="0"/>
              <a:t>เด็กสามารถไว้ทรงผมแบบใดก็ได้</a:t>
            </a:r>
            <a:endParaRPr sz="2800" dirty="0"/>
          </a:p>
          <a:p>
            <a:pPr marL="45720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th-TH" sz="2800" dirty="0"/>
              <a:t>ทางโรงเรียนมีอาหารเที่ยงให้เด็กรับประทาน และในบางโรงเรียนจะขอความร่วมมือให้ผู้ปกครองแพ็คผลไม้ใส่กล่องเพื่อให้เด็กสามารถนำมาทานในช่วงเรียนหรือพัก</a:t>
            </a:r>
            <a:endParaRPr sz="28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18" name="Google Shape;118;p16"/>
          <p:cNvPicPr preferRelativeResize="0"/>
          <p:nvPr/>
        </p:nvPicPr>
        <p:blipFill rotWithShape="1">
          <a:blip r:embed="rId3">
            <a:alphaModFix/>
          </a:blip>
          <a:srcRect l="-4780" t="-11830" r="4779" b="11829"/>
          <a:stretch/>
        </p:blipFill>
        <p:spPr>
          <a:xfrm>
            <a:off x="5770350" y="0"/>
            <a:ext cx="2794500" cy="203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457200" y="274648"/>
            <a:ext cx="8229600" cy="962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700" b="1" dirty="0">
                <a:solidFill>
                  <a:srgbClr val="0000FF"/>
                </a:solidFill>
              </a:rPr>
              <a:t>วัฒธรรมการเลี้ยงดูลูก</a:t>
            </a:r>
            <a:endParaRPr sz="3700" b="1" dirty="0">
              <a:solidFill>
                <a:srgbClr val="0000FF"/>
              </a:solidFill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57200" y="1556800"/>
            <a:ext cx="8298900" cy="4909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th-TH" sz="2800" dirty="0"/>
              <a:t>1.การทำร้ายร่างกาย หรือ การพูดข่มขู่เด็ก เป็นสิ่งที่ผิดกฎหมาย </a:t>
            </a:r>
            <a:endParaRPr sz="28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th-TH" sz="2800" dirty="0"/>
              <a:t>2.เด็กมีสิทธิ์ในการออกความคิดเห็น พูด เกี่ยวกับตัวเอง</a:t>
            </a:r>
            <a:endParaRPr sz="28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th-TH" sz="2800" dirty="0"/>
              <a:t>3.ครอบครัวมีหน้าที่ดูแลเด็กให้เด็กปลอดภัย ซึ่งรวมถึง ที่อยู่อาศัย สภาพแวดล้อม อาหารการกิน เครื่องนุ่งห่ม</a:t>
            </a:r>
            <a:endParaRPr sz="28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8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th-TH" sz="2800" dirty="0">
                <a:solidFill>
                  <a:srgbClr val="FF0000"/>
                </a:solidFill>
              </a:rPr>
              <a:t>*หากมีผู้พบเห็น หรือทางโรงเรียนตรวจพบว่าท่านได้ทำร้ายร่างกายเด็กหรือจิตใจสามารถแจ้งไปยังสำนักงาน</a:t>
            </a:r>
            <a:endParaRPr sz="28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th-TH" sz="2800" dirty="0">
                <a:solidFill>
                  <a:srgbClr val="FF0000"/>
                </a:solidFill>
              </a:rPr>
              <a:t>บริการสังคม (socialtjänsten) หรือแจ้งตำรวจ</a:t>
            </a:r>
            <a:endParaRPr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solidFill>
                  <a:srgbClr val="FF0000"/>
                </a:solidFill>
              </a:rPr>
              <a:t>ลูกเขาลูกเรา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132" name="Google Shape;132;p18"/>
          <p:cNvSpPr txBox="1">
            <a:spLocks noGrp="1"/>
          </p:cNvSpPr>
          <p:nvPr>
            <p:ph type="body" idx="1"/>
          </p:nvPr>
        </p:nvSpPr>
        <p:spPr>
          <a:xfrm>
            <a:off x="457200" y="1556792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800" dirty="0"/>
              <a:t>ควรพูดคุยแนวทางการเลี้ยงลูกพร้อมกัน ทั้งตัวท่าน สามี แม่เด็ก และตัวเด็กเอง เพื่อให้การเลี้ยงดูไปในทิศทางเดียวกัน</a:t>
            </a:r>
          </a:p>
          <a:p>
            <a:pPr marL="514350" lvl="0" indent="-51435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800" dirty="0"/>
          </a:p>
          <a:p>
            <a:pPr marL="514350" lvl="0" indent="-51435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800" dirty="0"/>
              <a:t>อธิบายเกี่ยวกับวัฒธรรมในการเลี้ยงลูกที่แตกต่างกันซึ่งอาจจะทำให้เข้าใจผิดได้ และอธิบายกฎกติกา เช่น กินอาหารเสร็จแล้วก็ต้องเก็บจาน </a:t>
            </a:r>
            <a:endParaRPr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th-TH" b="1" dirty="0">
                <a:solidFill>
                  <a:srgbClr val="FF0000"/>
                </a:solidFill>
              </a:rPr>
              <a:t>สรุปเนื้อหา</a:t>
            </a:r>
            <a:endParaRPr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p19"/>
          <p:cNvSpPr txBox="1">
            <a:spLocks noGrp="1"/>
          </p:cNvSpPr>
          <p:nvPr>
            <p:ph type="body" idx="1"/>
          </p:nvPr>
        </p:nvSpPr>
        <p:spPr>
          <a:xfrm>
            <a:off x="457200" y="846138"/>
            <a:ext cx="8229600" cy="5534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r>
              <a:rPr lang="th-TH" sz="2800" dirty="0"/>
              <a:t>เตรียมความพร้อมด้านภาษาสวีเดน และความเข้าใจด้านวัฒธรรมให้เด็ก</a:t>
            </a:r>
            <a:endParaRPr sz="2800" dirty="0"/>
          </a:p>
          <a:p>
            <a:pPr marL="45720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th-TH" sz="2800" dirty="0"/>
              <a:t>ติดต่อทางเทศบาลและโรงเรียนก่อนนำบุตรหลานเข้าเรียน สอบถามรายละเอียดต่างๆ </a:t>
            </a:r>
          </a:p>
          <a:p>
            <a:pPr marL="45720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th-TH" sz="2800" dirty="0"/>
              <a:t>เตรียมเอกสาร  เช่น ผลการเรียน เอกสารการฉีดวัคซีน เอกสารทางการแพทย์ ในกรณีที่เด็กมีโรคประจำตัว</a:t>
            </a:r>
            <a:endParaRPr sz="2800" dirty="0"/>
          </a:p>
          <a:p>
            <a:pPr marL="45720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th-TH" sz="2800" dirty="0"/>
              <a:t>คำนึงไว้เสมอ การทุบตี ข่มขู่ เป็นสิ่งที่ผิดฎหมาย นอกจากส่งผลให้ท่านถูกดำเนินคดีแล้ว ยังส่งผลด้านจิตใจเด็กด้วย</a:t>
            </a:r>
            <a:endParaRPr sz="28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1857</Words>
  <Application>Microsoft Office PowerPoint</Application>
  <PresentationFormat>On-screen Show (4:3)</PresentationFormat>
  <Paragraphs>132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Angsana New</vt:lpstr>
      <vt:lpstr>Arial</vt:lpstr>
      <vt:lpstr>Calibri</vt:lpstr>
      <vt:lpstr>Office Theme</vt:lpstr>
      <vt:lpstr>Office Theme</vt:lpstr>
      <vt:lpstr>PowerPoint Presentation</vt:lpstr>
      <vt:lpstr>การเตรียมความพร้อมให้เด็กก่อนมาสวีเดน</vt:lpstr>
      <vt:lpstr>การศึกษาของลูกในสวีเดน</vt:lpstr>
      <vt:lpstr>PowerPoint Presentation</vt:lpstr>
      <vt:lpstr>แนวทางการเรียนการสอนในโรงเรียน</vt:lpstr>
      <vt:lpstr>หนูๆถึงสวีเดนแล้ว !!!!!</vt:lpstr>
      <vt:lpstr>วัฒธรรมการเลี้ยงดูลูก</vt:lpstr>
      <vt:lpstr>ลูกเขาลูกเรา</vt:lpstr>
      <vt:lpstr>สรุปเนื้อหา </vt:lpstr>
      <vt:lpstr> สวัสดิการบิดา มารดา และบุตร </vt:lpstr>
      <vt:lpstr>เงินบิดามารดา  (Föräldrapenning) </vt:lpstr>
      <vt:lpstr>เงินบิดามารดา  (Föräldrapenning) </vt:lpstr>
      <vt:lpstr>  เงินสำหรับบิดามารดาก่อนลูกเกิด  (Föräldra­pen­ning innan barnet fötts)  </vt:lpstr>
      <vt:lpstr> ผู้ที่มีสิทธิ์ขอเงินบิดามารดา </vt:lpstr>
      <vt:lpstr> เงินตั้งครรภ์ (Graviditets­penning)</vt:lpstr>
      <vt:lpstr>เงินป่วยระหว่างตั้งครรภ์  (Sjuk under graviditeten)</vt:lpstr>
      <vt:lpstr>  เงินชดเชยเพื่อดูแลบุตรที่ป่วย     ( Vård av barn (Vab))  </vt:lpstr>
      <vt:lpstr>  เงินสำหรับเด็กที่มีอายุ ต่ำกว่า 16 ปี  (Barnbidrag)  </vt:lpstr>
      <vt:lpstr>   เงินเพิ่มเมื่อมีบุตรหลายคน  ( Flerbarnstillägg )   </vt:lpstr>
      <vt:lpstr>  เงินช่วยเหลือค่าเช่าบ้าน/ ค่าที่พักอาศัย  (Bostadsbidrag )  </vt:lpstr>
      <vt:lpstr>เงินสำหรับพ่อแม่ที่มีบุตรที่เข้าข่ายพิการ (Omvårdnadsbidrag)</vt:lpstr>
      <vt:lpstr>เงินสนับสนุนเพื่อการเลี้ยงดูเด็ก กรณีพ่อแม่หย่าร้าง  หรือเป็นพ่อแม่เลี้ยงเดี่ยว (Underhållsstöd)</vt:lpstr>
      <vt:lpstr>PowerPoint Presentation</vt:lpstr>
      <vt:lpstr> ด้วยความปรารถนาดีจากทีมงานไทยไวส์ www.thaiwise.se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Yui</dc:creator>
  <cp:lastModifiedBy>thanpradab pojanee</cp:lastModifiedBy>
  <cp:revision>20</cp:revision>
  <dcterms:modified xsi:type="dcterms:W3CDTF">2021-02-15T14:22:45Z</dcterms:modified>
</cp:coreProperties>
</file>