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" name="Body Level One…"/>
          <p:cNvSpPr txBox="1"/>
          <p:nvPr>
            <p:ph type="body" idx="1" hasCustomPrompt="1"/>
          </p:nvPr>
        </p:nvSpPr>
        <p:spPr>
          <a:xfrm>
            <a:off x="457200" y="1556791"/>
            <a:ext cx="8229600" cy="4525964"/>
          </a:xfrm>
          <a:prstGeom prst="rect">
            <a:avLst/>
          </a:prstGeom>
        </p:spPr>
        <p:txBody>
          <a:bodyPr/>
          <a:lstStyle/>
          <a:p>
            <a:pPr/>
            <a:r>
              <a:t>xxxx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21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6376" y="5949279"/>
            <a:ext cx="1340674" cy="1004953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and Content">
    <p:bg>
      <p:bgPr>
        <a:gradFill flip="none" rotWithShape="1">
          <a:gsLst>
            <a:gs pos="0">
              <a:srgbClr val="587AC6"/>
            </a:gs>
            <a:gs pos="100000">
              <a:srgbClr val="00285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6376" y="5949279"/>
            <a:ext cx="1340674" cy="1004953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7624" y="1268759"/>
            <a:ext cx="3458284" cy="2592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67189" y="1484783"/>
            <a:ext cx="1993042" cy="199304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ขอบคุณค่ะ"/>
          <p:cNvSpPr txBox="1"/>
          <p:nvPr>
            <p:ph type="title" hasCustomPrompt="1"/>
          </p:nvPr>
        </p:nvSpPr>
        <p:spPr>
          <a:xfrm>
            <a:off x="531107" y="3879589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ขอบคุณค่ะ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BCC8E5"/>
            </a:gs>
            <a:gs pos="40000">
              <a:srgbClr val="B1BEE1"/>
            </a:gs>
            <a:gs pos="100000">
              <a:srgbClr val="00224B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75655" y="-171399"/>
            <a:ext cx="6228186" cy="466857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hyperlink" Target="http://www.thaiwise.se/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5"/>
          <p:cNvSpPr txBox="1"/>
          <p:nvPr/>
        </p:nvSpPr>
        <p:spPr>
          <a:xfrm>
            <a:off x="513263" y="4005064"/>
            <a:ext cx="8261489" cy="2820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3600">
                <a:solidFill>
                  <a:srgbClr val="FFFFFF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คอร์สออนไลน์ </a:t>
            </a:r>
            <a:r>
              <a:rPr sz="3200"/>
              <a:t>: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ธุรกิจนวดไทยในสวีเดน</a:t>
            </a:r>
          </a:p>
          <a:p>
            <a:pPr algn="ctr">
              <a:defRPr b="1" sz="3600">
                <a:solidFill>
                  <a:srgbClr val="FFFFFF"/>
                </a:solidFill>
              </a:defRPr>
            </a:pPr>
            <a:r>
              <a:t>“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ทำอย่างไรจึงสำเร็จ</a:t>
            </a:r>
            <a:r>
              <a:t>”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ครั้งที่ </a:t>
            </a:r>
            <a:r>
              <a:rPr sz="3200"/>
              <a:t>1</a:t>
            </a:r>
          </a:p>
          <a:p>
            <a:pPr algn="ctr">
              <a:defRPr b="1" sz="3600">
                <a:solidFill>
                  <a:srgbClr val="FFFFFF"/>
                </a:solidFill>
              </a:defRPr>
            </a:pPr>
          </a:p>
          <a:p>
            <a:pPr algn="ctr">
              <a:defRPr sz="2800">
                <a:solidFill>
                  <a:srgbClr val="FFFFFF"/>
                </a:solidFill>
              </a:defRPr>
            </a:pPr>
            <a:r>
              <a:t>19 September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583" y="1501181"/>
            <a:ext cx="7704858" cy="3966858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Title 4"/>
          <p:cNvSpPr txBox="1"/>
          <p:nvPr>
            <p:ph type="title"/>
          </p:nvPr>
        </p:nvSpPr>
        <p:spPr>
          <a:xfrm>
            <a:off x="611560" y="2857500"/>
            <a:ext cx="8229601" cy="1143000"/>
          </a:xfrm>
          <a:prstGeom prst="rect">
            <a:avLst/>
          </a:prstGeom>
        </p:spPr>
        <p:txBody>
          <a:bodyPr/>
          <a:lstStyle/>
          <a:p>
            <a:pPr defTabSz="365760">
              <a:defRPr sz="1760"/>
            </a:pPr>
            <a:br/>
            <a:r>
              <a: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ขอบคุณค่ะ</a:t>
            </a:r>
            <a:br>
              <a: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1280">
                <a:solidFill>
                  <a:srgbClr val="FFFFFF"/>
                </a:solidFill>
              </a:rPr>
              <a:t>FB: ThaiWISE Malmö </a:t>
            </a:r>
            <a:br>
              <a:rPr sz="1280">
                <a:solidFill>
                  <a:srgbClr val="FFFFFF"/>
                </a:solidFill>
              </a:rPr>
            </a:b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www.thaiwise.se</a:t>
            </a:r>
            <a:r>
              <a:rPr>
                <a:solidFill>
                  <a:srgbClr val="FFFFFF"/>
                </a:solidFill>
              </a:rPr>
              <a:t> </a:t>
            </a:r>
            <a:br>
              <a:rPr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/>
          <p:nvPr>
            <p:ph type="title"/>
          </p:nvPr>
        </p:nvSpPr>
        <p:spPr>
          <a:xfrm>
            <a:off x="457200" y="274637"/>
            <a:ext cx="8229600" cy="634084"/>
          </a:xfrm>
          <a:prstGeom prst="rect">
            <a:avLst/>
          </a:prstGeom>
        </p:spPr>
        <p:txBody>
          <a:bodyPr/>
          <a:lstStyle>
            <a:lvl1pPr defTabSz="676655">
              <a:defRPr b="1" sz="3256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โปรแกรมวันนี้</a:t>
            </a:r>
          </a:p>
        </p:txBody>
      </p:sp>
      <p:graphicFrame>
        <p:nvGraphicFramePr>
          <p:cNvPr id="52" name="Content Placeholder 3"/>
          <p:cNvGraphicFramePr/>
          <p:nvPr/>
        </p:nvGraphicFramePr>
        <p:xfrm>
          <a:off x="0" y="1052736"/>
          <a:ext cx="9144000" cy="627818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788024"/>
                <a:gridCol w="4355976"/>
              </a:tblGrid>
              <a:tr h="936104">
                <a:tc>
                  <a:txBody>
                    <a:bodyPr/>
                    <a:lstStyle/>
                    <a:p>
                      <a:pPr algn="ctr">
                        <a:defRPr sz="32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ช่วงที่หนึ่ง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32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ช่วงที่สอง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5342078"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แนะนำ วิทยากร</a:t>
                      </a:r>
                      <a:r>
                        <a:t> </a:t>
                      </a: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ผู้เข้าร่วม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การทำธุรกิจนวดไทย อุปสรรค ความคาดหวัง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โครงการ</a:t>
                      </a:r>
                      <a:r>
                        <a:t> </a:t>
                      </a:r>
                      <a:r>
                        <a:t>ThaiWISE </a:t>
                      </a: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และ จุดประสงค์ของกิจกรรม </a:t>
                      </a:r>
                      <a:endParaRPr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algn="l">
                        <a:defRPr sz="40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หลักสูตรการสัมมนา และความคิดเห็นจากผู้เข้าร่วม</a:t>
                      </a:r>
                      <a:endParaRPr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คุณสมบัติของร้านตัวอย่างนวดไทย รูปแบบไทยไวส์</a:t>
                      </a: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วันและเวลา การสัมมนา</a:t>
                      </a:r>
                      <a:endParaRPr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algn="l"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   ครั้งต่อ ๆ ไป</a:t>
                      </a:r>
                      <a:endParaRPr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571500" indent="-571500" algn="l">
                        <a:buSzPct val="100000"/>
                        <a:buFont typeface="Arial"/>
                        <a:buChar char="•"/>
                        <a:defRPr sz="40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การบ้าน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Table 1"/>
          <p:cNvGraphicFramePr/>
          <p:nvPr/>
        </p:nvGraphicFramePr>
        <p:xfrm>
          <a:off x="6012160" y="260647"/>
          <a:ext cx="2088233" cy="56166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088232"/>
              </a:tblGrid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Borlänge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Borås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Dalana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Enköping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Falkenberg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Gävle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Halmstad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Handen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Jönköping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Karlskoga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Kiruna </a:t>
                      </a:r>
                    </a:p>
                  </a:txBody>
                  <a:tcPr marL="6350" marR="6350" marT="6350" marB="6350" anchor="t" anchorCtr="0" horzOverflow="overflow">
                    <a:lnB w="12700">
                      <a:miter lim="400000"/>
                    </a:lnB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Olofström</a:t>
                      </a:r>
                    </a:p>
                  </a:txBody>
                  <a:tcPr marL="6350" marR="6350" marT="6350" marB="635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Sala</a:t>
                      </a:r>
                    </a:p>
                  </a:txBody>
                  <a:tcPr marL="6350" marR="6350" marT="6350" marB="6350" anchor="t" anchorCtr="0" horzOverflow="overflow">
                    <a:lnT w="12700">
                      <a:miter lim="400000"/>
                    </a:lnT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Uddevalla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Vikbolandet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Vimmerby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vårgårda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Västervik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Västerås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Växjö </a:t>
                      </a: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  <a:tr h="255301">
                <a:tc>
                  <a:txBody>
                    <a:bodyPr/>
                    <a:lstStyle/>
                    <a:p>
                      <a:pPr algn="ctr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" marR="6350" marT="6350" marB="6350" anchor="t" anchorCtr="0" horzOverflow="overflow">
                    <a:solidFill>
                      <a:srgbClr val="E8ECF4"/>
                    </a:solidFill>
                  </a:tcPr>
                </a:tc>
              </a:tr>
            </a:tbl>
          </a:graphicData>
        </a:graphic>
      </p:graphicFrame>
      <p:pic>
        <p:nvPicPr>
          <p:cNvPr id="5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504" y="548680"/>
            <a:ext cx="5847671" cy="36724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513" y="404664"/>
            <a:ext cx="8562976" cy="5219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925" y="332656"/>
            <a:ext cx="8820150" cy="5448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821" y="332656"/>
            <a:ext cx="8705851" cy="5305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ThaiWISE</a:t>
            </a:r>
          </a:p>
        </p:txBody>
      </p:sp>
      <p:sp>
        <p:nvSpPr>
          <p:cNvPr id="64" name="Content Placeholder 4"/>
          <p:cNvSpPr txBox="1"/>
          <p:nvPr>
            <p:ph type="body" idx="1"/>
          </p:nvPr>
        </p:nvSpPr>
        <p:spPr>
          <a:xfrm>
            <a:off x="457200" y="1124744"/>
            <a:ext cx="8229600" cy="4958011"/>
          </a:xfrm>
          <a:prstGeom prst="rect">
            <a:avLst/>
          </a:prstGeom>
        </p:spPr>
        <p:txBody>
          <a:bodyPr/>
          <a:lstStyle/>
          <a:p>
            <a:pPr marL="0" indent="0" algn="ctr" defTabSz="804672">
              <a:lnSpc>
                <a:spcPct val="90000"/>
              </a:lnSpc>
              <a:spcBef>
                <a:spcPts val="800"/>
              </a:spcBef>
              <a:buSzTx/>
              <a:buNone/>
              <a:defRPr b="1" sz="35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โครงการส่งเสริมศักยภาพสตรีไทยในสวีเดน</a:t>
            </a:r>
            <a:endParaRPr sz="2552"/>
          </a:p>
          <a:p>
            <a:pPr marL="0" indent="0" algn="ctr" defTabSz="804672">
              <a:lnSpc>
                <a:spcPct val="90000"/>
              </a:lnSpc>
              <a:spcBef>
                <a:spcPts val="600"/>
              </a:spcBef>
              <a:buSzTx/>
              <a:buNone/>
              <a:defRPr b="1" sz="3872"/>
            </a:pPr>
          </a:p>
          <a:p>
            <a:pPr marL="0" indent="0" algn="ctr" defTabSz="804672">
              <a:lnSpc>
                <a:spcPct val="90000"/>
              </a:lnSpc>
              <a:spcBef>
                <a:spcPts val="800"/>
              </a:spcBef>
              <a:buSzTx/>
              <a:buNone/>
              <a:defRPr b="1" sz="35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จุดประสงค์ของการทำคอร์สออนไลน์ นวดไทย</a:t>
            </a:r>
            <a:endParaRPr sz="2552"/>
          </a:p>
          <a:p>
            <a:pPr marL="301752" indent="-301752" algn="ctr" defTabSz="804672">
              <a:lnSpc>
                <a:spcPct val="90000"/>
              </a:lnSpc>
              <a:spcBef>
                <a:spcPts val="800"/>
              </a:spcBef>
              <a:buFontTx/>
              <a:buChar char="➢"/>
              <a:defRPr sz="35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ส่งเสริมศักยภาพ</a:t>
            </a:r>
            <a:endParaRPr sz="2552"/>
          </a:p>
          <a:p>
            <a:pPr marL="301752" indent="-301752" algn="ctr" defTabSz="804672">
              <a:lnSpc>
                <a:spcPct val="90000"/>
              </a:lnSpc>
              <a:spcBef>
                <a:spcPts val="800"/>
              </a:spcBef>
              <a:buFontTx/>
              <a:buChar char="➢"/>
              <a:defRPr sz="35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ส่งเสริมความรู้ ความเข้าใจ</a:t>
            </a:r>
            <a:endParaRPr sz="2552"/>
          </a:p>
          <a:p>
            <a:pPr marL="301752" indent="-301752" algn="ctr" defTabSz="804672">
              <a:lnSpc>
                <a:spcPct val="90000"/>
              </a:lnSpc>
              <a:spcBef>
                <a:spcPts val="800"/>
              </a:spcBef>
              <a:buFontTx/>
              <a:buChar char="➢"/>
              <a:defRPr sz="35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พัฒนาธุรกิจนวดไทย</a:t>
            </a:r>
            <a:endParaRPr sz="2552"/>
          </a:p>
          <a:p>
            <a:pPr marL="301752" indent="-301752" algn="ctr" defTabSz="804672">
              <a:lnSpc>
                <a:spcPct val="90000"/>
              </a:lnSpc>
              <a:spcBef>
                <a:spcPts val="800"/>
              </a:spcBef>
              <a:buFontTx/>
              <a:buChar char="➢"/>
              <a:defRPr sz="35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สร้างงาน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นวดไทย มรดกโลก</a:t>
            </a:r>
          </a:p>
        </p:txBody>
      </p:sp>
      <p:sp>
        <p:nvSpPr>
          <p:cNvPr id="67" name="Content Placeholder 2"/>
          <p:cNvSpPr txBox="1"/>
          <p:nvPr>
            <p:ph type="body" idx="1"/>
          </p:nvPr>
        </p:nvSpPr>
        <p:spPr>
          <a:xfrm>
            <a:off x="457200" y="1196751"/>
            <a:ext cx="8229600" cy="4886004"/>
          </a:xfrm>
          <a:prstGeom prst="rect">
            <a:avLst/>
          </a:prstGeom>
        </p:spPr>
        <p:txBody>
          <a:bodyPr/>
          <a:lstStyle/>
          <a:p>
            <a:pPr marL="0" indent="0" algn="ctr" defTabSz="713231">
              <a:lnSpc>
                <a:spcPct val="90000"/>
              </a:lnSpc>
              <a:spcBef>
                <a:spcPts val="500"/>
              </a:spcBef>
              <a:buSzTx/>
              <a:buNone/>
              <a:defRPr b="1" sz="2496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ยูเนสโก ประกาศขึ้นทะเบียน </a:t>
            </a:r>
            <a:r>
              <a:t>"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นวดไทย</a:t>
            </a:r>
            <a:r>
              <a:t>"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เป็นมรดกทางวัฒนธรรมที่จับต้องไม่ได้ของมนุษยชาติ ในปี </a:t>
            </a:r>
            <a:r>
              <a:rPr sz="1871"/>
              <a:t>2019</a:t>
            </a:r>
          </a:p>
          <a:p>
            <a:pPr marL="0" indent="0" defTabSz="713231">
              <a:lnSpc>
                <a:spcPct val="90000"/>
              </a:lnSpc>
              <a:spcBef>
                <a:spcPts val="500"/>
              </a:spcBef>
              <a:buSzTx/>
              <a:buNone/>
              <a:defRPr sz="2496"/>
            </a:pPr>
          </a:p>
          <a:p>
            <a:pPr marL="0" indent="0" defTabSz="713231">
              <a:lnSpc>
                <a:spcPct val="90000"/>
              </a:lnSpc>
              <a:spcBef>
                <a:spcPts val="500"/>
              </a:spcBef>
              <a:buSzTx/>
              <a:buNone/>
              <a:defRPr sz="2496"/>
            </a:pPr>
            <a:r>
              <a:t> "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นวดไทย</a:t>
            </a:r>
            <a:r>
              <a:t>"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คือศาสตร์ที่เป็นส่วนหนึ่งของศิลปะ วิทยาศาสตร์และวัฒนธรรมของการดูแลสุขภาพแบบไทย ๆ ในรูปแบบที่ไม่ใช้ยา และเป็นการรักษาด้วยตนเอง นวดไทยเป็นศาสตร์เกี่ยวข้องกับการบำบัดรักษาด้วยร่างกาย ซึ่งผู้นวดจะช่วยปรับสมดุลพลังและร่างกายของผู้ป่วยเพื่อรักษาความเจ็บป่วยที่เชื่อว่าเกิดจากการอุดตันของการไหลของพลังงานตาม </a:t>
            </a:r>
            <a:r>
              <a:t>"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เส้น</a:t>
            </a:r>
            <a:r>
              <a:t>“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ต่างๆของร่างกาย</a:t>
            </a:r>
            <a:r>
              <a:t> 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นวดไทยมีรากฐานมาจากการดูแลตนเองในสังคมชาวนาไทยในอดีต</a:t>
            </a: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/>
          <p:nvPr>
            <p:ph type="title"/>
          </p:nvPr>
        </p:nvSpPr>
        <p:spPr>
          <a:xfrm>
            <a:off x="467543" y="116632"/>
            <a:ext cx="8229601" cy="1143001"/>
          </a:xfrm>
          <a:prstGeom prst="rect">
            <a:avLst/>
          </a:prstGeom>
        </p:spPr>
        <p:txBody>
          <a:bodyPr/>
          <a:lstStyle>
            <a:lvl1pPr defTabSz="704087">
              <a:defRPr b="1" sz="308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กฏเกณฑ์การเลือกร้านโมเดลนวดไทยแบบมีจรรยาบรรณ</a:t>
            </a:r>
          </a:p>
        </p:txBody>
      </p:sp>
      <p:sp>
        <p:nvSpPr>
          <p:cNvPr id="70" name="Content Placeholder 2"/>
          <p:cNvSpPr txBox="1"/>
          <p:nvPr>
            <p:ph type="body" idx="1"/>
          </p:nvPr>
        </p:nvSpPr>
        <p:spPr>
          <a:xfrm>
            <a:off x="755576" y="1124744"/>
            <a:ext cx="7931223" cy="5400600"/>
          </a:xfrm>
          <a:prstGeom prst="rect">
            <a:avLst/>
          </a:prstGeom>
        </p:spPr>
        <p:txBody>
          <a:bodyPr/>
          <a:lstStyle/>
          <a:p>
            <a:pPr marL="288035" indent="-288035" defTabSz="768095">
              <a:spcBef>
                <a:spcPts val="500"/>
              </a:spcBef>
              <a:defRPr b="1" sz="2435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ความพร้อมด้านการลงทุนที่จะเปิดร้าน หรือเป็นร้านที่เปิดใหม่</a:t>
            </a:r>
          </a:p>
          <a:p>
            <a:pPr marL="288035" indent="-288035" defTabSz="768095">
              <a:spcBef>
                <a:spcPts val="500"/>
              </a:spcBef>
              <a:defRPr b="1" sz="2435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ขนาดร้าน ระหว่างหนึ่ง ถึง สามคน</a:t>
            </a:r>
          </a:p>
          <a:p>
            <a:pPr marL="288035" indent="-288035" defTabSz="768095">
              <a:spcBef>
                <a:spcPts val="500"/>
              </a:spcBef>
              <a:defRPr b="1" sz="2435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ร้านตั้งอยู่ในเมืองมัลเมอ หรือเมืองใกล้เคียง</a:t>
            </a:r>
          </a:p>
          <a:p>
            <a:pPr marL="288035" indent="-288035" defTabSz="768095">
              <a:spcBef>
                <a:spcPts val="500"/>
              </a:spcBef>
              <a:defRPr b="1" sz="2435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มีทักษะการนวดมาก่อน รวมทั้งมีใบประกาศนียบัตรจากสถาบันการนวดไทย</a:t>
            </a:r>
          </a:p>
          <a:p>
            <a:pPr marL="288035" indent="-288035" defTabSz="768095">
              <a:spcBef>
                <a:spcPts val="500"/>
              </a:spcBef>
              <a:defRPr b="1" sz="2435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มีความตั้งใจที่จะพั</a:t>
            </a:r>
            <a:r>
              <a:rPr b="0">
                <a:latin typeface="+mj-lt"/>
                <a:ea typeface="+mj-ea"/>
                <a:cs typeface="+mj-cs"/>
                <a:sym typeface="Helvetica"/>
              </a:rPr>
              <a:t>ฒ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นาธุรกิจเพื่อส่งเสริมการนวดไทย </a:t>
            </a:r>
          </a:p>
          <a:p>
            <a:pPr marL="288035" indent="-288035" defTabSz="768095">
              <a:spcBef>
                <a:spcPts val="500"/>
              </a:spcBef>
              <a:defRPr b="1" sz="2435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พร้อมที่จะเซ็นต์สัญญากับไทยไวส์ในการทำงานร่วมกัน ซึ่งจะมีข้อกำหนด และหลักการปฏิบัติตามรูปแบบการทำธุรกิจนวดไทยอย่างมีจรรยาบรรณ</a:t>
            </a:r>
          </a:p>
          <a:p>
            <a:pPr marL="288035" indent="-288035" defTabSz="768095">
              <a:spcBef>
                <a:spcPts val="500"/>
              </a:spcBef>
              <a:defRPr b="1" sz="2435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พร้อมที่จะเป็นตัวแทนขยายความรู้ที่ได้รับจากไทยไวส์ไปสู่ผู้อื่น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EEECE1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