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Abril Fatface" panose="020B0604020202020204" charset="0"/>
      <p:regular r:id="rId15"/>
    </p:embeddedFont>
    <p:embeddedFont>
      <p:font typeface="Century Gothic" panose="020B050202020202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p7XPbW41/Wdy2utvLyMOmxDhW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4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1824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4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14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3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23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5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1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19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Blank 2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1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67;p22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h-TH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n.se/bidrag-och-lan/studiestod/studiemedel.html#expand:svid10_52342fb716b4ff957b21f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www.csn.se/bidrag-och-lan/for-din-situation/utlandsk-medborgare/ratt-till-svenskt-studiestod/sverige/utanfor-eu-ees-eller-schweiz.html#expand:svid10_1ba9ecae15f9080d21d2cb1,svid10_1ba9ecae15f9080d21d2cb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4428056" y="2813365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 extrusionOk="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lt1">
              <a:alpha val="8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1"/>
          <p:cNvSpPr txBox="1">
            <a:spLocks noGrp="1"/>
          </p:cNvSpPr>
          <p:nvPr>
            <p:ph type="ctrTitle"/>
          </p:nvPr>
        </p:nvSpPr>
        <p:spPr>
          <a:xfrm>
            <a:off x="5952882" y="3429000"/>
            <a:ext cx="5787562" cy="134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sz="4000" b="1" i="0">
                <a:latin typeface="Thonburi"/>
                <a:ea typeface="Thonburi"/>
                <a:cs typeface="Thonburi"/>
                <a:sym typeface="Thonburi"/>
              </a:rPr>
              <a:t>    เงินช่วยเหลือทางการศึกษา</a:t>
            </a:r>
            <a:endParaRPr sz="4000" b="1" i="0"/>
          </a:p>
        </p:txBody>
      </p:sp>
      <p:pic>
        <p:nvPicPr>
          <p:cNvPr id="101" name="Google Shape;101;p1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53395" y="2254877"/>
            <a:ext cx="1787045" cy="10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/>
          <p:nvPr/>
        </p:nvSpPr>
        <p:spPr>
          <a:xfrm>
            <a:off x="10016215" y="3341774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"/>
          <p:cNvSpPr txBox="1">
            <a:spLocks noGrp="1"/>
          </p:cNvSpPr>
          <p:nvPr>
            <p:ph type="title"/>
          </p:nvPr>
        </p:nvSpPr>
        <p:spPr>
          <a:xfrm>
            <a:off x="838200" y="5100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ถ้ารู้แล้วว่าจะเรียนแบบไหน กี่หน่วยกิต</a:t>
            </a:r>
            <a:br>
              <a:rPr lang="th-TH" b="1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เราก็สามารถลองคำนวนออกมาได้</a:t>
            </a:r>
            <a:endParaRPr b="1" i="0"/>
          </a:p>
        </p:txBody>
      </p:sp>
      <p:sp>
        <p:nvSpPr>
          <p:cNvPr id="187" name="Google Shape;187;p10"/>
          <p:cNvSpPr txBox="1">
            <a:spLocks noGrp="1"/>
          </p:cNvSpPr>
          <p:nvPr>
            <p:ph type="body" idx="1"/>
          </p:nvPr>
        </p:nvSpPr>
        <p:spPr>
          <a:xfrm>
            <a:off x="838200" y="2535787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h-TH">
                <a:latin typeface="Arial"/>
                <a:ea typeface="Arial"/>
                <a:cs typeface="Arial"/>
                <a:sym typeface="Arial"/>
              </a:rPr>
              <a:t>คำนวณออกมาว่าได้เท่าไรต่อเดือน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h-TH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https://www.csn.se/bidrag-och-lan/studiestod/studiemedel.html#expand:svid10_52342fb716b4ff957b21f2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8" name="Google Shape;188;p10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04462" y="85725"/>
            <a:ext cx="1787045" cy="10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0"/>
          <p:cNvSpPr/>
          <p:nvPr/>
        </p:nvSpPr>
        <p:spPr>
          <a:xfrm>
            <a:off x="10266782" y="1018985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CSN มีเงินช่วยเหลือตอนเรียน SFI ไหม?</a:t>
            </a:r>
            <a:endParaRPr b="1" i="0"/>
          </a:p>
        </p:txBody>
      </p:sp>
      <p:pic>
        <p:nvPicPr>
          <p:cNvPr id="195" name="Google Shape;195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67338" y="2011363"/>
            <a:ext cx="10457324" cy="4160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1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47508" y="0"/>
            <a:ext cx="1787045" cy="10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/>
          <p:nvPr/>
        </p:nvSpPr>
        <p:spPr>
          <a:xfrm>
            <a:off x="10209753" y="952172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12"/>
          <p:cNvPicPr preferRelativeResize="0"/>
          <p:nvPr/>
        </p:nvPicPr>
        <p:blipFill rotWithShape="1">
          <a:blip r:embed="rId3">
            <a:alphaModFix/>
          </a:blip>
          <a:srcRect b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/>
          <p:nvPr/>
        </p:nvSpPr>
        <p:spPr>
          <a:xfrm>
            <a:off x="4428056" y="2813365"/>
            <a:ext cx="7450687" cy="3406460"/>
          </a:xfrm>
          <a:custGeom>
            <a:avLst/>
            <a:gdLst/>
            <a:ahLst/>
            <a:cxnLst/>
            <a:rect l="l" t="t" r="r" b="b"/>
            <a:pathLst>
              <a:path w="7450687" h="3406460" extrusionOk="0">
                <a:moveTo>
                  <a:pt x="6457914" y="0"/>
                </a:moveTo>
                <a:cubicBezTo>
                  <a:pt x="6560763" y="125085"/>
                  <a:pt x="6713644" y="161221"/>
                  <a:pt x="6844288" y="233492"/>
                </a:cubicBezTo>
                <a:cubicBezTo>
                  <a:pt x="6972153" y="289086"/>
                  <a:pt x="7336289" y="611527"/>
                  <a:pt x="7386323" y="717155"/>
                </a:cubicBezTo>
                <a:cubicBezTo>
                  <a:pt x="7475273" y="900613"/>
                  <a:pt x="7453035" y="1573293"/>
                  <a:pt x="7430798" y="1809564"/>
                </a:cubicBezTo>
                <a:cubicBezTo>
                  <a:pt x="7347408" y="2398855"/>
                  <a:pt x="7041645" y="3077093"/>
                  <a:pt x="7013848" y="3104890"/>
                </a:cubicBezTo>
                <a:cubicBezTo>
                  <a:pt x="6924899" y="3085432"/>
                  <a:pt x="6721983" y="3391196"/>
                  <a:pt x="6569101" y="3402314"/>
                </a:cubicBezTo>
                <a:cubicBezTo>
                  <a:pt x="6407881" y="3413434"/>
                  <a:pt x="4039604" y="3405095"/>
                  <a:pt x="3683807" y="3341162"/>
                </a:cubicBezTo>
                <a:cubicBezTo>
                  <a:pt x="1749158" y="2988144"/>
                  <a:pt x="1704683" y="2860279"/>
                  <a:pt x="1704683" y="2860279"/>
                </a:cubicBezTo>
                <a:cubicBezTo>
                  <a:pt x="1704683" y="2860279"/>
                  <a:pt x="1910378" y="2835262"/>
                  <a:pt x="2010446" y="2801907"/>
                </a:cubicBezTo>
                <a:cubicBezTo>
                  <a:pt x="1865904" y="2799126"/>
                  <a:pt x="1296072" y="2693500"/>
                  <a:pt x="1273834" y="2674041"/>
                </a:cubicBezTo>
                <a:cubicBezTo>
                  <a:pt x="1284954" y="2668482"/>
                  <a:pt x="1301632" y="2662923"/>
                  <a:pt x="1315530" y="2657363"/>
                </a:cubicBezTo>
                <a:cubicBezTo>
                  <a:pt x="1284954" y="2640686"/>
                  <a:pt x="1259936" y="2621228"/>
                  <a:pt x="1234919" y="2590651"/>
                </a:cubicBezTo>
                <a:cubicBezTo>
                  <a:pt x="1154309" y="2487804"/>
                  <a:pt x="1018105" y="2523940"/>
                  <a:pt x="904138" y="2485024"/>
                </a:cubicBezTo>
                <a:cubicBezTo>
                  <a:pt x="976410" y="2268210"/>
                  <a:pt x="1168208" y="2348820"/>
                  <a:pt x="1315530" y="2307126"/>
                </a:cubicBezTo>
                <a:cubicBezTo>
                  <a:pt x="929156" y="2179260"/>
                  <a:pt x="1004207" y="2112548"/>
                  <a:pt x="851326" y="2065294"/>
                </a:cubicBezTo>
                <a:cubicBezTo>
                  <a:pt x="659528" y="2006921"/>
                  <a:pt x="615053" y="2006921"/>
                  <a:pt x="615053" y="2006921"/>
                </a:cubicBezTo>
                <a:cubicBezTo>
                  <a:pt x="840206" y="1829023"/>
                  <a:pt x="1109834" y="2020820"/>
                  <a:pt x="1393361" y="1703937"/>
                </a:cubicBezTo>
                <a:cubicBezTo>
                  <a:pt x="1120952" y="1659463"/>
                  <a:pt x="306510" y="1637225"/>
                  <a:pt x="131391" y="1553835"/>
                </a:cubicBezTo>
                <a:cubicBezTo>
                  <a:pt x="198103" y="1584411"/>
                  <a:pt x="203663" y="1492682"/>
                  <a:pt x="234239" y="1492682"/>
                </a:cubicBezTo>
                <a:cubicBezTo>
                  <a:pt x="492748" y="1489903"/>
                  <a:pt x="756816" y="1542717"/>
                  <a:pt x="1018105" y="1509360"/>
                </a:cubicBezTo>
                <a:cubicBezTo>
                  <a:pt x="1065359" y="1506581"/>
                  <a:pt x="1140411" y="1531597"/>
                  <a:pt x="1148750" y="1462106"/>
                </a:cubicBezTo>
                <a:cubicBezTo>
                  <a:pt x="1157088" y="1375936"/>
                  <a:pt x="1059800" y="1395394"/>
                  <a:pt x="1018105" y="1387055"/>
                </a:cubicBezTo>
                <a:cubicBezTo>
                  <a:pt x="848545" y="1359258"/>
                  <a:pt x="681766" y="1348140"/>
                  <a:pt x="509426" y="1331461"/>
                </a:cubicBezTo>
                <a:cubicBezTo>
                  <a:pt x="437155" y="1323122"/>
                  <a:pt x="348206" y="1339800"/>
                  <a:pt x="376002" y="1206376"/>
                </a:cubicBezTo>
                <a:cubicBezTo>
                  <a:pt x="353764" y="1078512"/>
                  <a:pt x="220341" y="1122986"/>
                  <a:pt x="150849" y="1061833"/>
                </a:cubicBezTo>
                <a:cubicBezTo>
                  <a:pt x="184205" y="989562"/>
                  <a:pt x="278714" y="1039597"/>
                  <a:pt x="306510" y="942308"/>
                </a:cubicBezTo>
                <a:cubicBezTo>
                  <a:pt x="173086" y="972884"/>
                  <a:pt x="186985" y="761630"/>
                  <a:pt x="53560" y="764409"/>
                </a:cubicBezTo>
                <a:cubicBezTo>
                  <a:pt x="-57626" y="639324"/>
                  <a:pt x="22984" y="578171"/>
                  <a:pt x="125832" y="530917"/>
                </a:cubicBezTo>
                <a:cubicBezTo>
                  <a:pt x="259256" y="472544"/>
                  <a:pt x="406578" y="486442"/>
                  <a:pt x="551121" y="475324"/>
                </a:cubicBezTo>
                <a:cubicBezTo>
                  <a:pt x="742919" y="450306"/>
                  <a:pt x="926376" y="391934"/>
                  <a:pt x="1120952" y="394713"/>
                </a:cubicBezTo>
                <a:cubicBezTo>
                  <a:pt x="1304411" y="336340"/>
                  <a:pt x="1507326" y="400272"/>
                  <a:pt x="1693564" y="325221"/>
                </a:cubicBezTo>
                <a:cubicBezTo>
                  <a:pt x="1882582" y="325221"/>
                  <a:pt x="2074379" y="325221"/>
                  <a:pt x="2266175" y="325221"/>
                </a:cubicBezTo>
                <a:cubicBezTo>
                  <a:pt x="2321770" y="328001"/>
                  <a:pt x="2374582" y="328001"/>
                  <a:pt x="2430177" y="330781"/>
                </a:cubicBezTo>
                <a:cubicBezTo>
                  <a:pt x="2430177" y="330781"/>
                  <a:pt x="2432956" y="330781"/>
                  <a:pt x="2432956" y="330781"/>
                </a:cubicBezTo>
                <a:cubicBezTo>
                  <a:pt x="2672008" y="339120"/>
                  <a:pt x="2908279" y="344679"/>
                  <a:pt x="3144551" y="355798"/>
                </a:cubicBezTo>
                <a:cubicBezTo>
                  <a:pt x="3233500" y="355798"/>
                  <a:pt x="3319670" y="358577"/>
                  <a:pt x="3408619" y="358577"/>
                </a:cubicBezTo>
                <a:cubicBezTo>
                  <a:pt x="3597637" y="372475"/>
                  <a:pt x="3789434" y="380814"/>
                  <a:pt x="3981231" y="361357"/>
                </a:cubicBezTo>
                <a:cubicBezTo>
                  <a:pt x="4173028" y="378035"/>
                  <a:pt x="4359266" y="366917"/>
                  <a:pt x="4551063" y="350238"/>
                </a:cubicBezTo>
                <a:cubicBezTo>
                  <a:pt x="4745639" y="369696"/>
                  <a:pt x="4937437" y="341899"/>
                  <a:pt x="5129233" y="316882"/>
                </a:cubicBezTo>
                <a:cubicBezTo>
                  <a:pt x="5321031" y="328001"/>
                  <a:pt x="5512828" y="328001"/>
                  <a:pt x="5699065" y="272407"/>
                </a:cubicBezTo>
                <a:cubicBezTo>
                  <a:pt x="5840829" y="333560"/>
                  <a:pt x="5910321" y="133424"/>
                  <a:pt x="6063202" y="172339"/>
                </a:cubicBezTo>
                <a:cubicBezTo>
                  <a:pt x="6216084" y="214035"/>
                  <a:pt x="6324491" y="55593"/>
                  <a:pt x="6457914" y="0"/>
                </a:cubicBezTo>
                <a:close/>
              </a:path>
            </a:pathLst>
          </a:custGeom>
          <a:solidFill>
            <a:schemeClr val="lt1">
              <a:alpha val="88627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12"/>
          <p:cNvSpPr txBox="1">
            <a:spLocks noGrp="1"/>
          </p:cNvSpPr>
          <p:nvPr>
            <p:ph type="ctrTitle"/>
          </p:nvPr>
        </p:nvSpPr>
        <p:spPr>
          <a:xfrm>
            <a:off x="5964994" y="3540970"/>
            <a:ext cx="6068854" cy="134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sz="4000" b="1" i="0">
                <a:latin typeface="Thonburi"/>
                <a:ea typeface="Thonburi"/>
                <a:cs typeface="Thonburi"/>
                <a:sym typeface="Thonburi"/>
              </a:rPr>
              <a:t>     เงินช่วยเหลือทางการศึกษา</a:t>
            </a:r>
            <a:endParaRPr sz="4000" b="1" i="0"/>
          </a:p>
        </p:txBody>
      </p:sp>
      <p:pic>
        <p:nvPicPr>
          <p:cNvPr id="206" name="Google Shape;206;p12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091695" y="1808152"/>
            <a:ext cx="1787045" cy="10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2"/>
          <p:cNvSpPr/>
          <p:nvPr/>
        </p:nvSpPr>
        <p:spPr>
          <a:xfrm>
            <a:off x="10016340" y="2748511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9" name="Google Shape;109;p2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rgbClr val="96A759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0" name="Google Shape;110;p2"/>
          <p:cNvSpPr txBox="1">
            <a:spLocks noGrp="1"/>
          </p:cNvSpPr>
          <p:nvPr>
            <p:ph type="title"/>
          </p:nvPr>
        </p:nvSpPr>
        <p:spPr>
          <a:xfrm>
            <a:off x="393298" y="2159431"/>
            <a:ext cx="9198848" cy="1053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CSN: </a:t>
            </a:r>
            <a:r>
              <a:rPr lang="th-TH" i="0">
                <a:latin typeface="Thonburi"/>
                <a:ea typeface="Thonburi"/>
                <a:cs typeface="Thonburi"/>
                <a:sym typeface="Thonburi"/>
              </a:rPr>
              <a:t>Centrala studiestödsnämnden</a:t>
            </a:r>
            <a:br>
              <a:rPr lang="th-TH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i="0">
                <a:latin typeface="Thonburi"/>
                <a:ea typeface="Thonburi"/>
                <a:cs typeface="Thonburi"/>
                <a:sym typeface="Thonburi"/>
              </a:rPr>
              <a:t/>
            </a:r>
            <a:br>
              <a:rPr lang="th-TH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(</a:t>
            </a:r>
            <a:r>
              <a:rPr lang="th-TH" i="0">
                <a:latin typeface="Thonburi"/>
                <a:ea typeface="Thonburi"/>
                <a:cs typeface="Thonburi"/>
                <a:sym typeface="Thonburi"/>
              </a:rPr>
              <a:t>National Board of </a:t>
            </a:r>
            <a:br>
              <a:rPr lang="th-TH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i="0">
                <a:latin typeface="Thonburi"/>
                <a:ea typeface="Thonburi"/>
                <a:cs typeface="Thonburi"/>
                <a:sym typeface="Thonburi"/>
              </a:rPr>
              <a:t>Student Aid)</a:t>
            </a:r>
            <a:endParaRPr b="1" i="0">
              <a:latin typeface="Thonburi"/>
              <a:ea typeface="Thonburi"/>
              <a:cs typeface="Thonburi"/>
              <a:sym typeface="Thonburi"/>
            </a:endParaRPr>
          </a:p>
        </p:txBody>
      </p:sp>
      <p:pic>
        <p:nvPicPr>
          <p:cNvPr id="111" name="Google Shape;11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072983" y="2905048"/>
            <a:ext cx="3217333" cy="321733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6333893" y="390292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7717" y="1810149"/>
            <a:ext cx="5881322" cy="492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12690" y="-67366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"/>
          <p:cNvSpPr/>
          <p:nvPr/>
        </p:nvSpPr>
        <p:spPr>
          <a:xfrm>
            <a:off x="10695485" y="713356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2" name="Google Shape;122;p3"/>
          <p:cNvSpPr/>
          <p:nvPr/>
        </p:nvSpPr>
        <p:spPr>
          <a:xfrm rot="-5400000" flipH="1">
            <a:off x="1344152" y="387180"/>
            <a:ext cx="3850317" cy="6538623"/>
          </a:xfrm>
          <a:custGeom>
            <a:avLst/>
            <a:gdLst/>
            <a:ahLst/>
            <a:cxnLst/>
            <a:rect l="l" t="t" r="r" b="b"/>
            <a:pathLst>
              <a:path w="3850317" h="5978116" extrusionOk="0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solidFill>
            <a:srgbClr val="96A7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/>
          </p:nvPr>
        </p:nvSpPr>
        <p:spPr>
          <a:xfrm>
            <a:off x="272628" y="2345958"/>
            <a:ext cx="5455510" cy="216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honburi"/>
              <a:buNone/>
            </a:pPr>
            <a:r>
              <a:rPr lang="th-TH" sz="4800" b="1" i="0">
                <a:latin typeface="Thonburi"/>
                <a:ea typeface="Thonburi"/>
                <a:cs typeface="Thonburi"/>
                <a:sym typeface="Thonburi"/>
              </a:rPr>
              <a:t>CSN มีเงินตัวไหน</a:t>
            </a:r>
            <a:br>
              <a:rPr lang="th-TH" sz="4800" b="1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sz="4800" b="1" i="0">
                <a:latin typeface="Thonburi"/>
                <a:ea typeface="Thonburi"/>
                <a:cs typeface="Thonburi"/>
                <a:sym typeface="Thonburi"/>
              </a:rPr>
              <a:t>อย่างไรบ้าง?</a:t>
            </a:r>
            <a:br>
              <a:rPr lang="th-TH" sz="4800" b="1" i="0">
                <a:latin typeface="Thonburi"/>
                <a:ea typeface="Thonburi"/>
                <a:cs typeface="Thonburi"/>
                <a:sym typeface="Thonburi"/>
              </a:rPr>
            </a:br>
            <a:r>
              <a:rPr lang="th-TH" sz="2000" b="1" i="0">
                <a:latin typeface="Thonburi"/>
                <a:ea typeface="Thonburi"/>
                <a:cs typeface="Thonburi"/>
                <a:sym typeface="Thonburi"/>
              </a:rPr>
              <a:t>(วีดีโออธิบาย ซับไทย)</a:t>
            </a:r>
            <a:endParaRPr sz="2000" b="1" i="0">
              <a:latin typeface="Thonburi"/>
              <a:ea typeface="Thonburi"/>
              <a:cs typeface="Thonburi"/>
              <a:sym typeface="Thonburi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2091" y="1243422"/>
            <a:ext cx="4371155" cy="4371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3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39184" y="69424"/>
            <a:ext cx="1787045" cy="1005213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"/>
          <p:cNvSpPr/>
          <p:nvPr/>
        </p:nvSpPr>
        <p:spPr>
          <a:xfrm>
            <a:off x="9401504" y="1074621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คุณสมบัติที่ต้องมี ในการขอเงิน CSN?</a:t>
            </a:r>
            <a:endParaRPr b="1" i="0"/>
          </a:p>
        </p:txBody>
      </p:sp>
      <p:sp>
        <p:nvSpPr>
          <p:cNvPr id="132" name="Google Shape;132;p4"/>
          <p:cNvSpPr txBox="1">
            <a:spLocks noGrp="1"/>
          </p:cNvSpPr>
          <p:nvPr>
            <p:ph type="body" idx="1"/>
          </p:nvPr>
        </p:nvSpPr>
        <p:spPr>
          <a:xfrm>
            <a:off x="838200" y="1599084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h-TH">
                <a:latin typeface="Thonburi"/>
                <a:ea typeface="Thonburi"/>
                <a:cs typeface="Thonburi"/>
                <a:sym typeface="Thonburi"/>
              </a:rPr>
              <a:t>มีวีซ่าถาวร Permanent Uppehållstillstånd (PUT)</a:t>
            </a:r>
            <a:endParaRPr>
              <a:latin typeface="Thonburi"/>
              <a:ea typeface="Thonburi"/>
              <a:cs typeface="Thonburi"/>
              <a:sym typeface="Thonburi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h-TH">
                <a:latin typeface="Thonburi"/>
                <a:ea typeface="Thonburi"/>
                <a:cs typeface="Thonburi"/>
                <a:sym typeface="Thonburi"/>
              </a:rPr>
              <a:t>รร.ที่เลือกเรียนเป็นรร.ที่ CSN ยอมรับ</a:t>
            </a:r>
            <a:endParaRPr>
              <a:latin typeface="Thonburi"/>
              <a:ea typeface="Thonburi"/>
              <a:cs typeface="Thonburi"/>
              <a:sym typeface="Thonburi"/>
            </a:endParaRPr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latin typeface="Thonburi"/>
              <a:ea typeface="Thonburi"/>
              <a:cs typeface="Thonburi"/>
              <a:sym typeface="Thonburi"/>
            </a:endParaRPr>
          </a:p>
        </p:txBody>
      </p:sp>
      <p:pic>
        <p:nvPicPr>
          <p:cNvPr id="133" name="Google Shape;13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25657" y="2121054"/>
            <a:ext cx="4604703" cy="4371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2983" y="2905048"/>
            <a:ext cx="3217333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4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47362" y="-65241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10215807" y="939981"/>
            <a:ext cx="186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กรณีพิเศษ</a:t>
            </a:r>
            <a:endParaRPr b="1" i="0"/>
          </a:p>
        </p:txBody>
      </p:sp>
      <p:pic>
        <p:nvPicPr>
          <p:cNvPr id="142" name="Google Shape;142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9217" y="1510060"/>
            <a:ext cx="10993565" cy="35311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/>
        </p:nvSpPr>
        <p:spPr>
          <a:xfrm>
            <a:off x="1405981" y="5200336"/>
            <a:ext cx="93800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>
                <a:solidFill>
                  <a:schemeClr val="dk1"/>
                </a:solidFill>
                <a:latin typeface="Thonburi"/>
                <a:ea typeface="Thonburi"/>
                <a:cs typeface="Thonburi"/>
                <a:sym typeface="Thonburi"/>
              </a:rPr>
              <a:t>กรณีพิเศษอื่นๆ </a:t>
            </a:r>
            <a:r>
              <a:rPr lang="th-TH" sz="1800" u="sng">
                <a:solidFill>
                  <a:schemeClr val="dk1"/>
                </a:solidFill>
                <a:latin typeface="Thonburi"/>
                <a:ea typeface="Thonburi"/>
                <a:cs typeface="Thonburi"/>
                <a:sym typeface="Thonburi"/>
                <a:hlinkClick r:id="rId4"/>
              </a:rPr>
              <a:t>https://www.csn.se/bidrag-och-lan/for-din-situation/utlandsk-medborgare/ratt-till-svenskt-studiestod/sverige/utanfor-eu-ees-eller-schweiz.html#expand:svid10_1ba9ecae15f9080d21d2cb1,svid10_1ba9ecae15f9080d21d2cb2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4" name="Google Shape;144;p5" descr="A picture containing food, drawing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557635" y="0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5"/>
          <p:cNvSpPr/>
          <p:nvPr/>
        </p:nvSpPr>
        <p:spPr>
          <a:xfrm>
            <a:off x="10740430" y="780722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รายละเอียดปลีกย่อย</a:t>
            </a:r>
            <a:endParaRPr b="1" i="0"/>
          </a:p>
        </p:txBody>
      </p:sp>
      <p:sp>
        <p:nvSpPr>
          <p:cNvPr id="151" name="Google Shape;151;p6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th-TH">
                <a:latin typeface="Thonburi"/>
                <a:ea typeface="Thonburi"/>
                <a:cs typeface="Thonburi"/>
                <a:sym typeface="Thonburi"/>
              </a:rPr>
              <a:t>สรุปโดยรวม</a:t>
            </a:r>
            <a:endParaRPr/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37047" y="365125"/>
            <a:ext cx="4635445" cy="6230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88458" y="-58467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10771253" y="722255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0" name="Google Shape;160;p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7"/>
          <p:cNvSpPr/>
          <p:nvPr/>
        </p:nvSpPr>
        <p:spPr>
          <a:xfrm rot="10800000" flipH="1">
            <a:off x="6169896" y="0"/>
            <a:ext cx="6022105" cy="6858000"/>
          </a:xfrm>
          <a:custGeom>
            <a:avLst/>
            <a:gdLst/>
            <a:ahLst/>
            <a:cxnLst/>
            <a:rect l="l" t="t" r="r" b="b"/>
            <a:pathLst>
              <a:path w="6022105" h="6858000" extrusionOk="0">
                <a:moveTo>
                  <a:pt x="606846" y="0"/>
                </a:moveTo>
                <a:lnTo>
                  <a:pt x="6022105" y="0"/>
                </a:lnTo>
                <a:lnTo>
                  <a:pt x="6022105" y="6858000"/>
                </a:lnTo>
                <a:lnTo>
                  <a:pt x="0" y="6858000"/>
                </a:lnTo>
                <a:cubicBezTo>
                  <a:pt x="123784" y="6786859"/>
                  <a:pt x="241530" y="6701489"/>
                  <a:pt x="374372" y="6658805"/>
                </a:cubicBezTo>
                <a:cubicBezTo>
                  <a:pt x="464946" y="6630349"/>
                  <a:pt x="552502" y="6580550"/>
                  <a:pt x="537405" y="6431153"/>
                </a:cubicBezTo>
                <a:cubicBezTo>
                  <a:pt x="534387" y="6388469"/>
                  <a:pt x="558540" y="6356456"/>
                  <a:pt x="594769" y="6367127"/>
                </a:cubicBezTo>
                <a:cubicBezTo>
                  <a:pt x="664209" y="6388469"/>
                  <a:pt x="697421" y="6327999"/>
                  <a:pt x="736668" y="6281757"/>
                </a:cubicBezTo>
                <a:cubicBezTo>
                  <a:pt x="806109" y="6199945"/>
                  <a:pt x="872530" y="6114575"/>
                  <a:pt x="984239" y="6100347"/>
                </a:cubicBezTo>
                <a:cubicBezTo>
                  <a:pt x="963105" y="6036320"/>
                  <a:pt x="926876" y="6043434"/>
                  <a:pt x="893664" y="6057663"/>
                </a:cubicBezTo>
                <a:cubicBezTo>
                  <a:pt x="806109" y="6093234"/>
                  <a:pt x="718554" y="6132361"/>
                  <a:pt x="631000" y="6167932"/>
                </a:cubicBezTo>
                <a:cubicBezTo>
                  <a:pt x="573636" y="6189274"/>
                  <a:pt x="516273" y="6221287"/>
                  <a:pt x="440793" y="6196388"/>
                </a:cubicBezTo>
                <a:cubicBezTo>
                  <a:pt x="507214" y="6068335"/>
                  <a:pt x="618923" y="6043434"/>
                  <a:pt x="709496" y="6004307"/>
                </a:cubicBezTo>
                <a:cubicBezTo>
                  <a:pt x="821206" y="5954508"/>
                  <a:pt x="887626" y="5862025"/>
                  <a:pt x="969143" y="5755314"/>
                </a:cubicBezTo>
                <a:cubicBezTo>
                  <a:pt x="887626" y="5726858"/>
                  <a:pt x="836301" y="5805112"/>
                  <a:pt x="769879" y="5801555"/>
                </a:cubicBezTo>
                <a:cubicBezTo>
                  <a:pt x="766860" y="5790884"/>
                  <a:pt x="760822" y="5769542"/>
                  <a:pt x="760822" y="5769542"/>
                </a:cubicBezTo>
                <a:cubicBezTo>
                  <a:pt x="869512" y="5712629"/>
                  <a:pt x="917816" y="5605917"/>
                  <a:pt x="935933" y="5474306"/>
                </a:cubicBezTo>
                <a:cubicBezTo>
                  <a:pt x="941970" y="5406721"/>
                  <a:pt x="981219" y="5385379"/>
                  <a:pt x="1020468" y="5353367"/>
                </a:cubicBezTo>
                <a:cubicBezTo>
                  <a:pt x="1153310" y="5243097"/>
                  <a:pt x="1295209" y="5143500"/>
                  <a:pt x="1406918" y="4994104"/>
                </a:cubicBezTo>
                <a:cubicBezTo>
                  <a:pt x="1277095" y="5011889"/>
                  <a:pt x="1174445" y="5111487"/>
                  <a:pt x="1038583" y="5154171"/>
                </a:cubicBezTo>
                <a:cubicBezTo>
                  <a:pt x="1147271" y="4990547"/>
                  <a:pt x="1289172" y="4905177"/>
                  <a:pt x="1418994" y="4805580"/>
                </a:cubicBezTo>
                <a:cubicBezTo>
                  <a:pt x="1479378" y="4759339"/>
                  <a:pt x="1533721" y="4702425"/>
                  <a:pt x="1603162" y="4677526"/>
                </a:cubicBezTo>
                <a:cubicBezTo>
                  <a:pt x="1627315" y="4670412"/>
                  <a:pt x="1669584" y="4652628"/>
                  <a:pt x="1648449" y="4602828"/>
                </a:cubicBezTo>
                <a:cubicBezTo>
                  <a:pt x="1630334" y="4560144"/>
                  <a:pt x="1597123" y="4574373"/>
                  <a:pt x="1566931" y="4585042"/>
                </a:cubicBezTo>
                <a:cubicBezTo>
                  <a:pt x="1494473" y="4613499"/>
                  <a:pt x="1415975" y="4613499"/>
                  <a:pt x="1316344" y="4613499"/>
                </a:cubicBezTo>
                <a:cubicBezTo>
                  <a:pt x="1400879" y="4478331"/>
                  <a:pt x="1554856" y="4521016"/>
                  <a:pt x="1627315" y="4378734"/>
                </a:cubicBezTo>
                <a:cubicBezTo>
                  <a:pt x="1536741" y="4353835"/>
                  <a:pt x="1467300" y="4403633"/>
                  <a:pt x="1394842" y="4414305"/>
                </a:cubicBezTo>
                <a:cubicBezTo>
                  <a:pt x="1328419" y="4424975"/>
                  <a:pt x="1313325" y="4400076"/>
                  <a:pt x="1328419" y="4321821"/>
                </a:cubicBezTo>
                <a:cubicBezTo>
                  <a:pt x="1352573" y="4200882"/>
                  <a:pt x="1316344" y="4140411"/>
                  <a:pt x="1219731" y="4172424"/>
                </a:cubicBezTo>
                <a:cubicBezTo>
                  <a:pt x="1129157" y="4204438"/>
                  <a:pt x="1120099" y="4158196"/>
                  <a:pt x="1144253" y="4090612"/>
                </a:cubicBezTo>
                <a:cubicBezTo>
                  <a:pt x="1180482" y="3991015"/>
                  <a:pt x="1141234" y="3912759"/>
                  <a:pt x="1114061" y="3827390"/>
                </a:cubicBezTo>
                <a:cubicBezTo>
                  <a:pt x="1071793" y="3699337"/>
                  <a:pt x="1089907" y="3635309"/>
                  <a:pt x="1177463" y="3539269"/>
                </a:cubicBezTo>
                <a:cubicBezTo>
                  <a:pt x="1228788" y="3485914"/>
                  <a:pt x="1280115" y="3439672"/>
                  <a:pt x="1352573" y="3393429"/>
                </a:cubicBezTo>
                <a:cubicBezTo>
                  <a:pt x="1186520" y="3368530"/>
                  <a:pt x="1358611" y="3283162"/>
                  <a:pt x="1301248" y="3229805"/>
                </a:cubicBezTo>
                <a:cubicBezTo>
                  <a:pt x="1183502" y="3208463"/>
                  <a:pt x="1089907" y="3379202"/>
                  <a:pt x="929894" y="3329402"/>
                </a:cubicBezTo>
                <a:cubicBezTo>
                  <a:pt x="1123118" y="3183563"/>
                  <a:pt x="1340497" y="3137322"/>
                  <a:pt x="1482396" y="2941684"/>
                </a:cubicBezTo>
                <a:cubicBezTo>
                  <a:pt x="1449186" y="2899000"/>
                  <a:pt x="1415975" y="2941684"/>
                  <a:pt x="1388803" y="2923898"/>
                </a:cubicBezTo>
                <a:cubicBezTo>
                  <a:pt x="1388803" y="2913227"/>
                  <a:pt x="1071793" y="2980812"/>
                  <a:pt x="1053678" y="2703362"/>
                </a:cubicBezTo>
                <a:cubicBezTo>
                  <a:pt x="1047640" y="2703362"/>
                  <a:pt x="1041601" y="2703362"/>
                  <a:pt x="1035564" y="2692689"/>
                </a:cubicBezTo>
                <a:cubicBezTo>
                  <a:pt x="1002354" y="2653563"/>
                  <a:pt x="1032544" y="2561080"/>
                  <a:pt x="978200" y="2553965"/>
                </a:cubicBezTo>
                <a:cubicBezTo>
                  <a:pt x="917816" y="2546851"/>
                  <a:pt x="860453" y="2514837"/>
                  <a:pt x="797052" y="2532623"/>
                </a:cubicBezTo>
                <a:cubicBezTo>
                  <a:pt x="748745" y="2546851"/>
                  <a:pt x="697421" y="2564636"/>
                  <a:pt x="646095" y="2564636"/>
                </a:cubicBezTo>
                <a:cubicBezTo>
                  <a:pt x="591751" y="2564636"/>
                  <a:pt x="516273" y="2685576"/>
                  <a:pt x="483061" y="2525509"/>
                </a:cubicBezTo>
                <a:cubicBezTo>
                  <a:pt x="483061" y="2518395"/>
                  <a:pt x="389468" y="2536181"/>
                  <a:pt x="338143" y="2543294"/>
                </a:cubicBezTo>
                <a:cubicBezTo>
                  <a:pt x="295875" y="2550408"/>
                  <a:pt x="244549" y="2582422"/>
                  <a:pt x="214358" y="2518395"/>
                </a:cubicBezTo>
                <a:cubicBezTo>
                  <a:pt x="199263" y="2479267"/>
                  <a:pt x="271722" y="2408126"/>
                  <a:pt x="335123" y="2401012"/>
                </a:cubicBezTo>
                <a:cubicBezTo>
                  <a:pt x="392486" y="2393898"/>
                  <a:pt x="449850" y="2386784"/>
                  <a:pt x="504195" y="2401012"/>
                </a:cubicBezTo>
                <a:cubicBezTo>
                  <a:pt x="570616" y="2418796"/>
                  <a:pt x="606846" y="2390340"/>
                  <a:pt x="624961" y="2326314"/>
                </a:cubicBezTo>
                <a:cubicBezTo>
                  <a:pt x="646095" y="2258731"/>
                  <a:pt x="685344" y="2223159"/>
                  <a:pt x="739688" y="2191146"/>
                </a:cubicBezTo>
                <a:cubicBezTo>
                  <a:pt x="872530" y="2112891"/>
                  <a:pt x="999334" y="2020407"/>
                  <a:pt x="1144253" y="1974165"/>
                </a:cubicBezTo>
                <a:cubicBezTo>
                  <a:pt x="1171425" y="1967051"/>
                  <a:pt x="1204635" y="1952823"/>
                  <a:pt x="1216712" y="1892353"/>
                </a:cubicBezTo>
                <a:cubicBezTo>
                  <a:pt x="824224" y="1984836"/>
                  <a:pt x="467966" y="2223159"/>
                  <a:pt x="63401" y="2208931"/>
                </a:cubicBezTo>
                <a:cubicBezTo>
                  <a:pt x="172091" y="2134233"/>
                  <a:pt x="301913" y="2130676"/>
                  <a:pt x="419660" y="2077320"/>
                </a:cubicBezTo>
                <a:cubicBezTo>
                  <a:pt x="335123" y="2038192"/>
                  <a:pt x="256626" y="2080877"/>
                  <a:pt x="178128" y="2102219"/>
                </a:cubicBezTo>
                <a:cubicBezTo>
                  <a:pt x="111707" y="2120004"/>
                  <a:pt x="51324" y="2123562"/>
                  <a:pt x="45286" y="2013292"/>
                </a:cubicBezTo>
                <a:cubicBezTo>
                  <a:pt x="45286" y="2002622"/>
                  <a:pt x="45286" y="1995507"/>
                  <a:pt x="45286" y="1984836"/>
                </a:cubicBezTo>
                <a:cubicBezTo>
                  <a:pt x="69439" y="1938595"/>
                  <a:pt x="102650" y="1917252"/>
                  <a:pt x="144917" y="1903025"/>
                </a:cubicBezTo>
                <a:cubicBezTo>
                  <a:pt x="169071" y="1895910"/>
                  <a:pt x="202281" y="1881683"/>
                  <a:pt x="202281" y="1849668"/>
                </a:cubicBezTo>
                <a:cubicBezTo>
                  <a:pt x="199263" y="1728729"/>
                  <a:pt x="280779" y="1693158"/>
                  <a:pt x="359276" y="1657587"/>
                </a:cubicBezTo>
                <a:cubicBezTo>
                  <a:pt x="317008" y="1597117"/>
                  <a:pt x="280779" y="1639802"/>
                  <a:pt x="247569" y="1636245"/>
                </a:cubicBezTo>
                <a:cubicBezTo>
                  <a:pt x="226434" y="1632688"/>
                  <a:pt x="205301" y="1629132"/>
                  <a:pt x="205301" y="1597117"/>
                </a:cubicBezTo>
                <a:cubicBezTo>
                  <a:pt x="205301" y="1572219"/>
                  <a:pt x="214358" y="1540204"/>
                  <a:pt x="235492" y="1540204"/>
                </a:cubicBezTo>
                <a:cubicBezTo>
                  <a:pt x="368334" y="1536647"/>
                  <a:pt x="443813" y="1365909"/>
                  <a:pt x="582694" y="1365909"/>
                </a:cubicBezTo>
                <a:cubicBezTo>
                  <a:pt x="667229" y="1365909"/>
                  <a:pt x="540425" y="1269868"/>
                  <a:pt x="609865" y="1230741"/>
                </a:cubicBezTo>
                <a:cubicBezTo>
                  <a:pt x="624961" y="1220069"/>
                  <a:pt x="567597" y="1205842"/>
                  <a:pt x="543445" y="1209399"/>
                </a:cubicBezTo>
                <a:cubicBezTo>
                  <a:pt x="519291" y="1212955"/>
                  <a:pt x="498156" y="1237855"/>
                  <a:pt x="467966" y="1220069"/>
                </a:cubicBezTo>
                <a:cubicBezTo>
                  <a:pt x="452870" y="1156043"/>
                  <a:pt x="492119" y="1131144"/>
                  <a:pt x="528348" y="1113358"/>
                </a:cubicBezTo>
                <a:cubicBezTo>
                  <a:pt x="606846" y="1070674"/>
                  <a:pt x="685344" y="1020875"/>
                  <a:pt x="772899" y="1006647"/>
                </a:cubicBezTo>
                <a:cubicBezTo>
                  <a:pt x="803089" y="1003089"/>
                  <a:pt x="821206" y="985305"/>
                  <a:pt x="818186" y="949734"/>
                </a:cubicBezTo>
                <a:cubicBezTo>
                  <a:pt x="812148" y="903491"/>
                  <a:pt x="781956" y="917720"/>
                  <a:pt x="757803" y="921277"/>
                </a:cubicBezTo>
                <a:cubicBezTo>
                  <a:pt x="742707" y="924835"/>
                  <a:pt x="727611" y="935506"/>
                  <a:pt x="712516" y="910606"/>
                </a:cubicBezTo>
                <a:cubicBezTo>
                  <a:pt x="1065755" y="658055"/>
                  <a:pt x="1252941" y="672284"/>
                  <a:pt x="1648449" y="465975"/>
                </a:cubicBezTo>
                <a:cubicBezTo>
                  <a:pt x="1560894" y="426847"/>
                  <a:pt x="1497492" y="455303"/>
                  <a:pt x="1437109" y="462417"/>
                </a:cubicBezTo>
                <a:cubicBezTo>
                  <a:pt x="1286152" y="480203"/>
                  <a:pt x="1379746" y="512216"/>
                  <a:pt x="1228788" y="533558"/>
                </a:cubicBezTo>
                <a:cubicBezTo>
                  <a:pt x="1156328" y="544229"/>
                  <a:pt x="1089907" y="579800"/>
                  <a:pt x="1008391" y="522887"/>
                </a:cubicBezTo>
                <a:cubicBezTo>
                  <a:pt x="954047" y="483759"/>
                  <a:pt x="866492" y="526444"/>
                  <a:pt x="800071" y="558458"/>
                </a:cubicBezTo>
                <a:cubicBezTo>
                  <a:pt x="745726" y="586915"/>
                  <a:pt x="691382" y="594028"/>
                  <a:pt x="618923" y="558458"/>
                </a:cubicBezTo>
                <a:cubicBezTo>
                  <a:pt x="685344" y="537116"/>
                  <a:pt x="736668" y="519330"/>
                  <a:pt x="787995" y="505101"/>
                </a:cubicBezTo>
                <a:cubicBezTo>
                  <a:pt x="830263" y="494431"/>
                  <a:pt x="854416" y="469532"/>
                  <a:pt x="851396" y="416176"/>
                </a:cubicBezTo>
                <a:cubicBezTo>
                  <a:pt x="851396" y="387720"/>
                  <a:pt x="860453" y="348592"/>
                  <a:pt x="830263" y="334364"/>
                </a:cubicBezTo>
                <a:cubicBezTo>
                  <a:pt x="806109" y="320135"/>
                  <a:pt x="772899" y="334364"/>
                  <a:pt x="760822" y="359262"/>
                </a:cubicBezTo>
                <a:cubicBezTo>
                  <a:pt x="745726" y="405504"/>
                  <a:pt x="730631" y="448189"/>
                  <a:pt x="679305" y="451747"/>
                </a:cubicBezTo>
                <a:cubicBezTo>
                  <a:pt x="609865" y="458860"/>
                  <a:pt x="649115" y="430405"/>
                  <a:pt x="661190" y="394834"/>
                </a:cubicBezTo>
                <a:cubicBezTo>
                  <a:pt x="673267" y="355706"/>
                  <a:pt x="637037" y="345034"/>
                  <a:pt x="612884" y="352148"/>
                </a:cubicBezTo>
                <a:cubicBezTo>
                  <a:pt x="522310" y="384162"/>
                  <a:pt x="428717" y="327250"/>
                  <a:pt x="335123" y="373491"/>
                </a:cubicBezTo>
                <a:cubicBezTo>
                  <a:pt x="359276" y="259665"/>
                  <a:pt x="410603" y="209867"/>
                  <a:pt x="519291" y="192082"/>
                </a:cubicBezTo>
                <a:cubicBezTo>
                  <a:pt x="558540" y="188525"/>
                  <a:pt x="600808" y="195638"/>
                  <a:pt x="637037" y="163625"/>
                </a:cubicBezTo>
                <a:cubicBezTo>
                  <a:pt x="658172" y="145839"/>
                  <a:pt x="679305" y="124497"/>
                  <a:pt x="664209" y="88927"/>
                </a:cubicBezTo>
                <a:cubicBezTo>
                  <a:pt x="655152" y="64027"/>
                  <a:pt x="631000" y="64027"/>
                  <a:pt x="609865" y="71141"/>
                </a:cubicBezTo>
                <a:cubicBezTo>
                  <a:pt x="522310" y="110269"/>
                  <a:pt x="428717" y="120941"/>
                  <a:pt x="338143" y="135168"/>
                </a:cubicBezTo>
                <a:cubicBezTo>
                  <a:pt x="323047" y="138725"/>
                  <a:pt x="307951" y="145839"/>
                  <a:pt x="292855" y="110269"/>
                </a:cubicBezTo>
                <a:cubicBezTo>
                  <a:pt x="398525" y="78255"/>
                  <a:pt x="501176" y="35571"/>
                  <a:pt x="606846" y="0"/>
                </a:cubicBezTo>
                <a:close/>
              </a:path>
            </a:pathLst>
          </a:custGeom>
          <a:solidFill>
            <a:srgbClr val="96A7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7"/>
          <p:cNvSpPr txBox="1">
            <a:spLocks noGrp="1"/>
          </p:cNvSpPr>
          <p:nvPr>
            <p:ph type="title"/>
          </p:nvPr>
        </p:nvSpPr>
        <p:spPr>
          <a:xfrm>
            <a:off x="934873" y="1674546"/>
            <a:ext cx="6681410" cy="3508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honburi"/>
              <a:buNone/>
            </a:pPr>
            <a:r>
              <a:rPr lang="th-TH" sz="4800" b="1" i="0">
                <a:latin typeface="Thonburi"/>
                <a:ea typeface="Thonburi"/>
                <a:cs typeface="Thonburi"/>
                <a:sym typeface="Thonburi"/>
              </a:rPr>
              <a:t>ไปเรียนหนังสือได้เงินช่วยเหลือเท่าไร?</a:t>
            </a:r>
            <a:endParaRPr sz="4800"/>
          </a:p>
        </p:txBody>
      </p:sp>
      <p:pic>
        <p:nvPicPr>
          <p:cNvPr id="163" name="Google Shape;16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50884" y="3113106"/>
            <a:ext cx="3217333" cy="321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7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16539" y="24955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7"/>
          <p:cNvSpPr/>
          <p:nvPr/>
        </p:nvSpPr>
        <p:spPr>
          <a:xfrm>
            <a:off x="10699334" y="805677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th-TH" b="1" i="0"/>
              <a:t>จะเรียนแบบเต็มเวลา หรือไม่เต็มเวลา</a:t>
            </a:r>
            <a:endParaRPr b="1" i="0"/>
          </a:p>
        </p:txBody>
      </p:sp>
      <p:pic>
        <p:nvPicPr>
          <p:cNvPr id="171" name="Google Shape;171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781309"/>
            <a:ext cx="10313931" cy="4296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8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37087" y="-2569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8"/>
          <p:cNvSpPr/>
          <p:nvPr/>
        </p:nvSpPr>
        <p:spPr>
          <a:xfrm>
            <a:off x="10719882" y="778153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honburi"/>
              <a:buNone/>
            </a:pPr>
            <a:r>
              <a:rPr lang="th-TH" b="1" i="0">
                <a:latin typeface="Thonburi"/>
                <a:ea typeface="Thonburi"/>
                <a:cs typeface="Thonburi"/>
                <a:sym typeface="Thonburi"/>
              </a:rPr>
              <a:t>จะเรียนกี่หน่วยกิต</a:t>
            </a:r>
            <a:endParaRPr b="1" i="0"/>
          </a:p>
        </p:txBody>
      </p:sp>
      <p:pic>
        <p:nvPicPr>
          <p:cNvPr id="179" name="Google Shape;179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13407" y="1411907"/>
            <a:ext cx="7765185" cy="5229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9" descr="A picture containing food, drawing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57636" y="0"/>
            <a:ext cx="1787043" cy="1005212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9"/>
          <p:cNvSpPr/>
          <p:nvPr/>
        </p:nvSpPr>
        <p:spPr>
          <a:xfrm>
            <a:off x="10740431" y="780722"/>
            <a:ext cx="186253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ไทยไวส์ : ThaiWISE</a:t>
            </a:r>
            <a:endParaRPr sz="1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412F24"/>
      </a:dk2>
      <a:lt2>
        <a:srgbClr val="E3E2E8"/>
      </a:lt2>
      <a:accent1>
        <a:srgbClr val="96A759"/>
      </a:accent1>
      <a:accent2>
        <a:srgbClr val="B49F4B"/>
      </a:accent2>
      <a:accent3>
        <a:srgbClr val="DD8E5C"/>
      </a:accent3>
      <a:accent4>
        <a:srgbClr val="DD5C5F"/>
      </a:accent4>
      <a:accent5>
        <a:srgbClr val="E379A8"/>
      </a:accent5>
      <a:accent6>
        <a:srgbClr val="DD5CCB"/>
      </a:accent6>
      <a:hlink>
        <a:srgbClr val="8172B3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Custom</PresentationFormat>
  <Paragraphs>30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Abril Fatface</vt:lpstr>
      <vt:lpstr>Thonburi</vt:lpstr>
      <vt:lpstr>Century Gothic</vt:lpstr>
      <vt:lpstr>BrushVTI</vt:lpstr>
      <vt:lpstr>    เงินช่วยเหลือทางการศึกษา</vt:lpstr>
      <vt:lpstr>CSN: Centrala studiestödsnämnden  (National Board of  Student Aid)</vt:lpstr>
      <vt:lpstr>CSN มีเงินตัวไหน อย่างไรบ้าง? (วีดีโออธิบาย ซับไทย)</vt:lpstr>
      <vt:lpstr>คุณสมบัติที่ต้องมี ในการขอเงิน CSN?</vt:lpstr>
      <vt:lpstr>กรณีพิเศษ</vt:lpstr>
      <vt:lpstr>รายละเอียดปลีกย่อย</vt:lpstr>
      <vt:lpstr>ไปเรียนหนังสือได้เงินช่วยเหลือเท่าไร?</vt:lpstr>
      <vt:lpstr>จะเรียนแบบเต็มเวลา หรือไม่เต็มเวลา</vt:lpstr>
      <vt:lpstr>จะเรียนกี่หน่วยกิต</vt:lpstr>
      <vt:lpstr>ถ้ารู้แล้วว่าจะเรียนแบบไหน กี่หน่วยกิต เราก็สามารถลองคำนวนออกมาได้</vt:lpstr>
      <vt:lpstr>CSN มีเงินช่วยเหลือตอนเรียน SFI ไหม?</vt:lpstr>
      <vt:lpstr>     เงินช่วยเหลือทางการศึกษา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เงินช่วยเหลือทางการศึกษา</dc:title>
  <dc:creator>Parichart Otakanon</dc:creator>
  <cp:lastModifiedBy>Yui</cp:lastModifiedBy>
  <cp:revision>1</cp:revision>
  <dcterms:created xsi:type="dcterms:W3CDTF">2020-05-29T17:42:36Z</dcterms:created>
  <dcterms:modified xsi:type="dcterms:W3CDTF">2020-05-30T06:19:12Z</dcterms:modified>
</cp:coreProperties>
</file>