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Cordia New" panose="020B0304020202020204" pitchFamily="34" charset="-34"/>
      <p:regular r:id="rId14"/>
      <p:bold r:id="rId15"/>
      <p:italic r:id="rId16"/>
      <p:boldItalic r:id="rId17"/>
    </p:embeddedFont>
    <p:embeddedFont>
      <p:font typeface="Playfair Display" panose="020B0604020202020204" charset="0"/>
      <p:regular r:id="rId18"/>
      <p:bold r:id="rId19"/>
      <p:italic r:id="rId20"/>
      <p:boldItalic r:id="rId21"/>
    </p:embeddedFont>
    <p:embeddedFont>
      <p:font typeface="Oswald" panose="020B0604020202020204" charset="0"/>
      <p:regular r:id="rId22"/>
      <p:bold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496" y="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35975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08f18c5a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08f18c5a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08f18c5a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08f18c5a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08f18c5a3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08f18c5a3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08f18c5a3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08f18c5a3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08f18c5a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08f18c5a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08f18c5a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08f18c5a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ctrTitle"/>
          </p:nvPr>
        </p:nvSpPr>
        <p:spPr>
          <a:xfrm>
            <a:off x="356875" y="1694975"/>
            <a:ext cx="8315400" cy="13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buSzPts val="1100"/>
            </a:pPr>
            <a:r>
              <a:rPr lang="sv" sz="3600" b="0" dirty="0">
                <a:latin typeface="Arial"/>
                <a:ea typeface="Arial"/>
                <a:cs typeface="Arial"/>
                <a:sym typeface="Arial"/>
              </a:rPr>
              <a:t>    สวัสดิการด้านการทำงานในประเทศสวีเดน</a:t>
            </a:r>
            <a:endParaRPr sz="3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 b="0" dirty="0"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sv" sz="1800" b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- </a:t>
            </a:r>
            <a:r>
              <a:rPr lang="sv" sz="1800" b="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พลอยไพลิน ชามัฌ </a:t>
            </a:r>
            <a:endParaRPr sz="1800" b="0" u="sng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-"/>
            </a:pPr>
            <a:endParaRPr sz="3600" b="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00" y="3220850"/>
            <a:ext cx="280987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2150" y="175200"/>
            <a:ext cx="2475000" cy="14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9625" y="3296863"/>
            <a:ext cx="2600050" cy="1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3825" y="136975"/>
            <a:ext cx="2709325" cy="1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0EA3DCEE-B96A-493F-8E50-3559033BE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4966" y="-86668"/>
            <a:ext cx="1787043" cy="10052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16F18D-A978-449E-9437-B49A9C3AFB0B}"/>
              </a:ext>
            </a:extLst>
          </p:cNvPr>
          <p:cNvSpPr/>
          <p:nvPr/>
        </p:nvSpPr>
        <p:spPr>
          <a:xfrm>
            <a:off x="8019131" y="694054"/>
            <a:ext cx="18625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b="1" dirty="0">
                <a:cs typeface="+mn-cs"/>
              </a:rPr>
              <a:t>ไทยไวส์ </a:t>
            </a:r>
            <a:r>
              <a:rPr lang="en-US" sz="1050" b="1" dirty="0">
                <a:cs typeface="+mn-cs"/>
              </a:rPr>
              <a:t>: </a:t>
            </a:r>
            <a:r>
              <a:rPr lang="en-US" sz="1050" b="1" dirty="0" err="1">
                <a:cs typeface="+mn-cs"/>
              </a:rPr>
              <a:t>ThaiWISE</a:t>
            </a:r>
            <a:endParaRPr lang="en-US" sz="1050" b="1" dirty="0"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26"/>
          <p:cNvGrpSpPr/>
          <p:nvPr/>
        </p:nvGrpSpPr>
        <p:grpSpPr>
          <a:xfrm>
            <a:off x="621311" y="156468"/>
            <a:ext cx="4004275" cy="4753255"/>
            <a:chOff x="1147724" y="-10558"/>
            <a:chExt cx="2200514" cy="4601409"/>
          </a:xfrm>
        </p:grpSpPr>
        <p:sp>
          <p:nvSpPr>
            <p:cNvPr id="113" name="Google Shape;113;p26"/>
            <p:cNvSpPr/>
            <p:nvPr/>
          </p:nvSpPr>
          <p:spPr>
            <a:xfrm>
              <a:off x="1178637" y="48851"/>
              <a:ext cx="2169600" cy="45420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1178637" y="154977"/>
              <a:ext cx="1987800" cy="975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6"/>
            <p:cNvSpPr/>
            <p:nvPr/>
          </p:nvSpPr>
          <p:spPr>
            <a:xfrm>
              <a:off x="1219953" y="-10558"/>
              <a:ext cx="1946400" cy="11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2"/>
                </a:solidFill>
                <a:highlight>
                  <a:srgbClr val="FFFFFF"/>
                </a:highlight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800" b="1">
                  <a:solidFill>
                    <a:schemeClr val="dk2"/>
                  </a:solidFill>
                </a:rPr>
                <a:t>เงินเดือนเมื่อป่วย / เงินป่วย </a:t>
              </a:r>
              <a:r>
                <a:rPr lang="sv" sz="1800">
                  <a:solidFill>
                    <a:schemeClr val="dk2"/>
                  </a:solidFill>
                </a:rPr>
                <a:t>(Sjuklön/sjukpenning)</a:t>
              </a:r>
              <a:endParaRPr sz="1800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2"/>
                </a:solidFill>
              </a:endParaRPr>
            </a:p>
          </p:txBody>
        </p:sp>
        <p:sp>
          <p:nvSpPr>
            <p:cNvPr id="116" name="Google Shape;116;p26"/>
            <p:cNvSpPr/>
            <p:nvPr/>
          </p:nvSpPr>
          <p:spPr>
            <a:xfrm rot="5400000">
              <a:off x="1864879" y="1043718"/>
              <a:ext cx="512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6"/>
            <p:cNvSpPr/>
            <p:nvPr/>
          </p:nvSpPr>
          <p:spPr>
            <a:xfrm>
              <a:off x="1147724" y="1329107"/>
              <a:ext cx="2107200" cy="320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sv" sz="1200" dirty="0">
                  <a:solidFill>
                    <a:srgbClr val="FFFFFF"/>
                  </a:solidFill>
                </a:rPr>
                <a:t>ปกติเมื่อคุณป่วย นายจ้างจะเป็นผู้จ่ายเงินป่วยให้ ในช่วง 14 วันแรกของการป่วย หลังจากนั้น กรม</a:t>
              </a:r>
              <a:r>
                <a:rPr lang="th-TH" sz="1200" dirty="0">
                  <a:solidFill>
                    <a:srgbClr val="FFFFFF"/>
                  </a:solidFill>
                </a:rPr>
                <a:t>การ</a:t>
              </a:r>
              <a:r>
                <a:rPr lang="sv" sz="1200" dirty="0">
                  <a:solidFill>
                    <a:srgbClr val="FFFFFF"/>
                  </a:solidFill>
                </a:rPr>
                <a:t>ประกันสังคมจะเป็นผู้จ่ายเงินป่วยให้ แต่ช่วง covid-19 รัฐบาลมีมาตรการช่วยเหลือนายจ้าง โดยรัฐบาลเป็นผู้รับผิดชอบค่าใช้จ่ายในการเจ็บป่วยของลูกจ้างทั้งหมดในช่วงเดือน เมษา - กรกฏาคม 2020 </a:t>
              </a:r>
              <a:endParaRPr sz="1200" dirty="0">
                <a:solidFill>
                  <a:srgbClr val="FFFFFF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Char char="●"/>
              </a:pPr>
              <a:r>
                <a:rPr lang="sv" sz="1200" dirty="0">
                  <a:solidFill>
                    <a:srgbClr val="FFFFFF"/>
                  </a:solidFill>
                </a:rPr>
                <a:t>อาจมีนายจ้างบางรายที่ไม่จ่ายเงินป่วยให้ในช่วง 14 วันแรกของการป่วย คุณสามารถยื่นเรื่องขอเงินป่วย กับกรม</a:t>
              </a:r>
              <a:r>
                <a:rPr lang="th-TH" sz="1200" dirty="0">
                  <a:solidFill>
                    <a:srgbClr val="FFFFFF"/>
                  </a:solidFill>
                </a:rPr>
                <a:t>การ</a:t>
              </a:r>
              <a:r>
                <a:rPr lang="sv" sz="1200" dirty="0">
                  <a:solidFill>
                    <a:srgbClr val="FFFFFF"/>
                  </a:solidFill>
                </a:rPr>
                <a:t>ประกันสังคมได้</a:t>
              </a:r>
              <a:endParaRPr sz="1200" dirty="0">
                <a:solidFill>
                  <a:srgbClr val="FFFFFF"/>
                </a:solidFill>
              </a:endParaRPr>
            </a:p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00"/>
                </a:solidFill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1200"/>
                <a:buChar char="●"/>
              </a:pPr>
              <a:r>
                <a:rPr lang="sv" sz="1200" dirty="0">
                  <a:solidFill>
                    <a:srgbClr val="FFFF00"/>
                  </a:solidFill>
                </a:rPr>
                <a:t>80%ของเงินเดือน แต่สูงสุด 804kr ต่อวัน</a:t>
              </a:r>
              <a:endParaRPr sz="1200" dirty="0">
                <a:solidFill>
                  <a:srgbClr val="FFFF00"/>
                </a:solidFill>
              </a:endParaRPr>
            </a:p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Char char="●"/>
              </a:pPr>
              <a:r>
                <a:rPr lang="sv" sz="1200" dirty="0">
                  <a:solidFill>
                    <a:srgbClr val="FFFFFF"/>
                  </a:solidFill>
                </a:rPr>
                <a:t>ปกติหากป่วยเกิน 7 วันต้องยื่นใบรับรองแพทย์ </a:t>
              </a:r>
              <a:endParaRPr sz="1200" dirty="0">
                <a:solidFill>
                  <a:srgbClr val="FFFFFF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200" dirty="0">
                  <a:solidFill>
                    <a:srgbClr val="FFFFFF"/>
                  </a:solidFill>
                </a:rPr>
                <a:t>แต่ช่วงโควิด-19 รัฐบาลออกกฎให้ไม่จำเป็นต้องยื่น    ใบรับรองแพทย์ในช่วง 21 วันแรกของการป่วย</a:t>
              </a:r>
              <a:endParaRPr sz="1200" dirty="0">
                <a:solidFill>
                  <a:srgbClr val="FFFFFF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</a:endParaRPr>
            </a:p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8" name="Google Shape;118;p26"/>
          <p:cNvGrpSpPr/>
          <p:nvPr/>
        </p:nvGrpSpPr>
        <p:grpSpPr>
          <a:xfrm>
            <a:off x="4765874" y="134141"/>
            <a:ext cx="3960802" cy="4698487"/>
            <a:chOff x="1147730" y="-10547"/>
            <a:chExt cx="2061307" cy="4601398"/>
          </a:xfrm>
        </p:grpSpPr>
        <p:sp>
          <p:nvSpPr>
            <p:cNvPr id="119" name="Google Shape;119;p26"/>
            <p:cNvSpPr/>
            <p:nvPr/>
          </p:nvSpPr>
          <p:spPr>
            <a:xfrm>
              <a:off x="1178637" y="48851"/>
              <a:ext cx="2030400" cy="45420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1178634" y="154977"/>
              <a:ext cx="1987800" cy="1062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1219947" y="-10547"/>
              <a:ext cx="1946400" cy="12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2"/>
                </a:solidFill>
                <a:highlight>
                  <a:srgbClr val="FFFFFF"/>
                </a:highlight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800" b="1">
                  <a:solidFill>
                    <a:schemeClr val="dk2"/>
                  </a:solidFill>
                  <a:highlight>
                    <a:srgbClr val="FFFFFF"/>
                  </a:highlight>
                </a:rPr>
                <a:t>เงินชดเชยกรณีติดเชื้อ/โรคที่สามารถ เกิดการแพร่กระจายของเชื้อ</a:t>
              </a:r>
              <a:endParaRPr sz="1800" b="1">
                <a:solidFill>
                  <a:schemeClr val="dk2"/>
                </a:solidFill>
                <a:highlight>
                  <a:srgbClr val="FFFFFF"/>
                </a:highlight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>
                  <a:solidFill>
                    <a:srgbClr val="1B1E23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(smittbärarpenning)</a:t>
              </a:r>
              <a:endParaRPr b="1">
                <a:solidFill>
                  <a:schemeClr val="dk2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122" name="Google Shape;122;p26"/>
            <p:cNvSpPr/>
            <p:nvPr/>
          </p:nvSpPr>
          <p:spPr>
            <a:xfrm rot="5400000">
              <a:off x="1906876" y="1149863"/>
              <a:ext cx="512100" cy="2256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1147730" y="1518726"/>
              <a:ext cx="2030400" cy="301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Roboto"/>
                <a:buChar char="●"/>
              </a:pPr>
              <a:r>
                <a:rPr lang="sv" sz="1300">
                  <a:solidFill>
                    <a:srgbClr val="FFFFFF"/>
                  </a:solidFill>
                </a:rPr>
                <a:t>ต้องมีการรับรองจากแพทย์ว่าคุณคือผู้ติดเชื้อ หรือติดโรคที่สามารถแพร่กระจายต่อบุคคลอื่นได้</a:t>
              </a:r>
              <a:endParaRPr sz="1300">
                <a:solidFill>
                  <a:srgbClr val="FFFFFF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Char char="●"/>
              </a:pPr>
              <a:r>
                <a:rPr lang="sv" sz="1300">
                  <a:solidFill>
                    <a:srgbClr val="FFFFFF"/>
                  </a:solidFill>
                </a:rPr>
                <a:t>ต้องมีใบรับรองแพทย์</a:t>
              </a:r>
              <a:endParaRPr sz="1300">
                <a:solidFill>
                  <a:srgbClr val="FFFFFF"/>
                </a:solidFill>
              </a:endParaRPr>
            </a:p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Char char="●"/>
              </a:pPr>
              <a:r>
                <a:rPr lang="sv" sz="1300">
                  <a:solidFill>
                    <a:srgbClr val="FFFFFF"/>
                  </a:solidFill>
                </a:rPr>
                <a:t>ลุกจ้างจะได้รับเงินชดเชยประมาณ </a:t>
              </a:r>
              <a:r>
                <a:rPr lang="sv" sz="1300">
                  <a:solidFill>
                    <a:srgbClr val="FFFF00"/>
                  </a:solidFill>
                </a:rPr>
                <a:t>80% ของเงินเดือน แต่ไม่เกิน 804 kr ต่อวัน</a:t>
              </a:r>
              <a:endParaRPr sz="1300">
                <a:solidFill>
                  <a:srgbClr val="FFFF00"/>
                </a:solidFill>
              </a:endParaRPr>
            </a:p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00"/>
                </a:solidFill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Char char="●"/>
              </a:pPr>
              <a:r>
                <a:rPr lang="sv" sz="1300">
                  <a:solidFill>
                    <a:srgbClr val="FFFFFF"/>
                  </a:solidFill>
                </a:rPr>
                <a:t>หรือหากเป็น</a:t>
              </a:r>
              <a:r>
                <a:rPr lang="sv" sz="1300">
                  <a:solidFill>
                    <a:srgbClr val="FFFF00"/>
                  </a:solidFill>
                </a:rPr>
                <a:t>ผู้ตกงาน</a:t>
              </a:r>
              <a:r>
                <a:rPr lang="sv" sz="1300">
                  <a:solidFill>
                    <a:srgbClr val="FFFFFF"/>
                  </a:solidFill>
                </a:rPr>
                <a:t>จะได้ร้บเงินชดเชย </a:t>
              </a:r>
              <a:r>
                <a:rPr lang="sv" sz="1300">
                  <a:solidFill>
                    <a:srgbClr val="FFFF00"/>
                  </a:solidFill>
                </a:rPr>
                <a:t>80% ของเงินเดือนก่อนการตกงาน แต่สูงสุด 543kr ต่อวัน </a:t>
              </a:r>
              <a:endParaRPr sz="1300">
                <a:solidFill>
                  <a:srgbClr val="FFFF00"/>
                </a:solidFill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Char char="●"/>
              </a:pPr>
              <a:r>
                <a:rPr lang="sv" sz="1300">
                  <a:solidFill>
                    <a:srgbClr val="FFFFFF"/>
                  </a:solidFill>
                </a:rPr>
                <a:t>นักเรียน/นักศึกษา ได้รับเงินชดเชยค่าเดินทาง จากการ ต้องเดินทางไปพบแพทย์ หรือ การเดินทางที่มีสาเหตุเกี่ยวเนื่องกับการติดเชื้อ</a:t>
              </a:r>
              <a:endParaRPr sz="1300">
                <a:solidFill>
                  <a:srgbClr val="FFFFFF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</a:endParaRPr>
            </a:p>
          </p:txBody>
        </p:sp>
      </p:grp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D570BA51-2A47-41A2-AA95-A3F8E9D53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192" y="4159188"/>
            <a:ext cx="1787043" cy="10052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589986C-602D-47AF-B7A8-D76A8E89AB3D}"/>
              </a:ext>
            </a:extLst>
          </p:cNvPr>
          <p:cNvSpPr/>
          <p:nvPr/>
        </p:nvSpPr>
        <p:spPr>
          <a:xfrm>
            <a:off x="8003763" y="4912636"/>
            <a:ext cx="18625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b="1" dirty="0">
                <a:cs typeface="+mn-cs"/>
              </a:rPr>
              <a:t>ไทยไวส์ </a:t>
            </a:r>
            <a:r>
              <a:rPr lang="en-US" sz="1050" b="1" dirty="0">
                <a:cs typeface="+mn-cs"/>
              </a:rPr>
              <a:t>: </a:t>
            </a:r>
            <a:r>
              <a:rPr lang="en-US" sz="1050" b="1" dirty="0" err="1">
                <a:cs typeface="+mn-cs"/>
              </a:rPr>
              <a:t>ThaiWISE</a:t>
            </a:r>
            <a:endParaRPr lang="en-US" sz="1050" b="1" dirty="0"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7"/>
          <p:cNvGrpSpPr/>
          <p:nvPr/>
        </p:nvGrpSpPr>
        <p:grpSpPr>
          <a:xfrm>
            <a:off x="521854" y="245739"/>
            <a:ext cx="3927430" cy="4752669"/>
            <a:chOff x="1118226" y="225185"/>
            <a:chExt cx="2090838" cy="4154794"/>
          </a:xfrm>
        </p:grpSpPr>
        <p:sp>
          <p:nvSpPr>
            <p:cNvPr id="129" name="Google Shape;129;p2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/>
            <p:cNvSpPr/>
            <p:nvPr/>
          </p:nvSpPr>
          <p:spPr>
            <a:xfrm>
              <a:off x="1118226" y="341745"/>
              <a:ext cx="2048100" cy="970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/>
            <p:cNvSpPr/>
            <p:nvPr/>
          </p:nvSpPr>
          <p:spPr>
            <a:xfrm>
              <a:off x="1178655" y="225185"/>
              <a:ext cx="1987800" cy="10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None/>
              </a:pPr>
              <a:r>
                <a:rPr lang="sv" sz="1800" b="1" dirty="0">
                  <a:solidFill>
                    <a:srgbClr val="1B1E23"/>
                  </a:solidFill>
                  <a:latin typeface="Roboto"/>
                  <a:ea typeface="Roboto"/>
                  <a:cs typeface="Roboto"/>
                  <a:sym typeface="Roboto"/>
                </a:rPr>
                <a:t>เงินชดเชยการบาดเจ็บระยะยาว จากการทำงาน  </a:t>
              </a:r>
              <a:r>
                <a:rPr lang="sv" sz="1800" dirty="0">
                  <a:solidFill>
                    <a:srgbClr val="1B1E23"/>
                  </a:solidFill>
                  <a:latin typeface="Roboto"/>
                  <a:ea typeface="Roboto"/>
                  <a:cs typeface="Roboto"/>
                  <a:sym typeface="Roboto"/>
                </a:rPr>
                <a:t>( Livränta</a:t>
              </a:r>
              <a:r>
                <a:rPr lang="sv" sz="2400" dirty="0">
                  <a:solidFill>
                    <a:srgbClr val="1B1E23"/>
                  </a:solidFill>
                  <a:latin typeface="Roboto"/>
                  <a:ea typeface="Roboto"/>
                  <a:cs typeface="Roboto"/>
                  <a:sym typeface="Roboto"/>
                </a:rPr>
                <a:t> )</a:t>
              </a:r>
              <a:r>
                <a:rPr lang="sv" sz="1800" b="1" dirty="0">
                  <a:solidFill>
                    <a:srgbClr val="1B1E23"/>
                  </a:solidFill>
                  <a:latin typeface="Roboto"/>
                  <a:ea typeface="Roboto"/>
                  <a:cs typeface="Roboto"/>
                  <a:sym typeface="Roboto"/>
                </a:rPr>
                <a:t>    </a:t>
              </a:r>
              <a:endParaRPr sz="2400" dirty="0">
                <a:solidFill>
                  <a:srgbClr val="1B1E2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1B1E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222222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5400000">
              <a:off x="1907373" y="1250667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/>
            <p:cNvSpPr/>
            <p:nvPr/>
          </p:nvSpPr>
          <p:spPr>
            <a:xfrm>
              <a:off x="1221264" y="1639479"/>
              <a:ext cx="1987800" cy="27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Char char="●"/>
              </a:pPr>
              <a:r>
                <a:rPr lang="sv" dirty="0">
                  <a:solidFill>
                    <a:srgbClr val="FFFFFF"/>
                  </a:solidFill>
                </a:rPr>
                <a:t>แพทย์ต้องลงความคิดเห็นว่าการบาดเจ็บ ของคุณมีผลกระทบต่อรายได้อย่างน้อย 1 ปี</a:t>
              </a:r>
              <a:endParaRPr dirty="0">
                <a:solidFill>
                  <a:srgbClr val="FFFFFF"/>
                </a:solidFill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Char char="●"/>
              </a:pPr>
              <a:r>
                <a:rPr lang="sv" dirty="0">
                  <a:solidFill>
                    <a:srgbClr val="FFFFFF"/>
                  </a:solidFill>
                </a:rPr>
                <a:t>เงินชดเชยที่จะได้ขึ้นอยู่กับจำนวนรายได้ที่</a:t>
              </a:r>
              <a:endParaRPr dirty="0">
                <a:solidFill>
                  <a:srgbClr val="FFFFFF"/>
                </a:solidFill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dirty="0">
                  <a:solidFill>
                    <a:srgbClr val="FFFFFF"/>
                  </a:solidFill>
                </a:rPr>
                <a:t>สูญเสียไปเนื่องจากการบาดเจ็บที่เกิดขึ้น (inkomstförlust) โดยคำนวณเปรียบเทียบ ระหว่างรายได้ก่อนหน้าการบาดเจ็บ และรายได้หลังจากการบาดเจ็บ แต่สูงสุดคือ 354 750 kr สำหรับปี 2020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4" name="Google Shape;134;p27"/>
          <p:cNvGrpSpPr/>
          <p:nvPr/>
        </p:nvGrpSpPr>
        <p:grpSpPr>
          <a:xfrm>
            <a:off x="4746645" y="301519"/>
            <a:ext cx="3927434" cy="4841990"/>
            <a:chOff x="1118226" y="225185"/>
            <a:chExt cx="2090840" cy="4154788"/>
          </a:xfrm>
        </p:grpSpPr>
        <p:sp>
          <p:nvSpPr>
            <p:cNvPr id="135" name="Google Shape;135;p2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>
              <a:off x="1118226" y="341745"/>
              <a:ext cx="2048100" cy="970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>
              <a:off x="1178655" y="225185"/>
              <a:ext cx="1987800" cy="10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None/>
              </a:pPr>
              <a:r>
                <a:rPr lang="sv" sz="1800" b="1">
                  <a:solidFill>
                    <a:schemeClr val="dk2"/>
                  </a:solidFill>
                </a:rPr>
                <a:t>เงินชดเชยเมื่อลาพักร้อน </a:t>
              </a:r>
              <a:r>
                <a:rPr lang="sv" sz="1800">
                  <a:solidFill>
                    <a:schemeClr val="dk2"/>
                  </a:solidFill>
                </a:rPr>
                <a:t>(Semesterlön/Semesterersättning) </a:t>
              </a:r>
              <a:r>
                <a:rPr lang="sv" sz="1800" b="1">
                  <a:solidFill>
                    <a:srgbClr val="1B1E23"/>
                  </a:solidFill>
                </a:rPr>
                <a:t> </a:t>
              </a:r>
              <a:endParaRPr sz="1800">
                <a:solidFill>
                  <a:srgbClr val="1B1E23"/>
                </a:solidFill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1B1E2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22222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5400000">
              <a:off x="1907373" y="1250667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1178666" y="1584272"/>
              <a:ext cx="2030400" cy="279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Roboto"/>
                <a:buChar char="●"/>
              </a:pPr>
              <a:r>
                <a:rPr lang="sv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คุณสามารถลาพักร้อนได้</a:t>
              </a:r>
              <a:r>
                <a:rPr lang="sv" sz="130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 25 วัน ต่อปี </a:t>
              </a:r>
              <a:r>
                <a:rPr lang="sv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หากคุณเป็นพนักงานประจำและ</a:t>
              </a:r>
              <a:r>
                <a:rPr lang="sv" sz="130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ทำงานมาแล้ว อย่างน้อย 1 ปี </a:t>
              </a:r>
              <a:r>
                <a:rPr lang="sv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นับตั้งแต่วันที่ </a:t>
              </a:r>
              <a:r>
                <a:rPr lang="sv" sz="130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1 เมษายน จนถึงวันที่ 31 มีนาคมของปีถัดไป </a:t>
              </a:r>
              <a:endParaRPr sz="13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Roboto"/>
                <a:buChar char="●"/>
              </a:pPr>
              <a:r>
                <a:rPr lang="sv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อาจเป็นวันพักร้อนที่ได้เงินลาพักร้อน (betala semesterdagar) หรือ แบบไม่ได้เงิน( obetalda semesterdagar) ก็ได้ ขึ้นอยู่กับระยะเวลา ที่คุณทำงานมาก่อนหน้านี้ 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Roboto"/>
                <a:buChar char="●"/>
              </a:pPr>
              <a:r>
                <a:rPr lang="sv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จำนวนที่ได้ขึ้นอยู่กับรายได้ของเราและขึ้นอยู่กับ ที่ทำงานเรามี Kolletivavtal หรือไม่ 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Roboto"/>
                <a:buChar char="●"/>
              </a:pPr>
              <a:r>
                <a:rPr lang="sv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หากไม่ได้เป็นพนักงานประจำจะได้เงินพักร้อน </a:t>
              </a:r>
              <a:r>
                <a:rPr lang="sv" sz="130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12% ของเงินเดือน </a:t>
              </a:r>
              <a:endParaRPr sz="13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BC4A53AA-4156-4165-B99F-DBB5AA206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4917" y="4108797"/>
            <a:ext cx="1787043" cy="10052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B6E19C-3F08-473B-8701-D4A35AF2FB86}"/>
              </a:ext>
            </a:extLst>
          </p:cNvPr>
          <p:cNvSpPr/>
          <p:nvPr/>
        </p:nvSpPr>
        <p:spPr>
          <a:xfrm>
            <a:off x="0" y="4936507"/>
            <a:ext cx="18625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b="1" dirty="0">
                <a:cs typeface="+mn-cs"/>
              </a:rPr>
              <a:t>ไทยไวส์ </a:t>
            </a:r>
            <a:r>
              <a:rPr lang="en-US" sz="1050" b="1" dirty="0">
                <a:cs typeface="+mn-cs"/>
              </a:rPr>
              <a:t>: </a:t>
            </a:r>
            <a:r>
              <a:rPr lang="en-US" sz="1050" b="1" dirty="0" err="1">
                <a:cs typeface="+mn-cs"/>
              </a:rPr>
              <a:t>ThaiWISE</a:t>
            </a:r>
            <a:endParaRPr lang="en-US" sz="1050" b="1" dirty="0"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8"/>
          <p:cNvGrpSpPr/>
          <p:nvPr/>
        </p:nvGrpSpPr>
        <p:grpSpPr>
          <a:xfrm>
            <a:off x="557875" y="211351"/>
            <a:ext cx="3744667" cy="4685755"/>
            <a:chOff x="1118225" y="283540"/>
            <a:chExt cx="2151118" cy="4096298"/>
          </a:xfrm>
        </p:grpSpPr>
        <p:sp>
          <p:nvSpPr>
            <p:cNvPr id="145" name="Google Shape;145;p28"/>
            <p:cNvSpPr/>
            <p:nvPr/>
          </p:nvSpPr>
          <p:spPr>
            <a:xfrm>
              <a:off x="1178643" y="283714"/>
              <a:ext cx="2090700" cy="4076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1118225" y="341741"/>
              <a:ext cx="2048100" cy="7911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1148374" y="283540"/>
              <a:ext cx="1987800" cy="90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2400"/>
                </a:spcBef>
                <a:spcAft>
                  <a:spcPts val="600"/>
                </a:spcAft>
                <a:buNone/>
              </a:pPr>
              <a:r>
                <a:rPr lang="sv" sz="1800" b="1">
                  <a:solidFill>
                    <a:srgbClr val="1B1E23"/>
                  </a:solidFill>
                </a:rPr>
                <a:t>การขอลาหยุดงานโดยไม่ได้รับเงินเดือน (Tjänstledighet)</a:t>
              </a:r>
              <a:endParaRPr sz="1800">
                <a:solidFill>
                  <a:srgbClr val="222222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 rot="5400000">
              <a:off x="1914639" y="1084940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1178657" y="1418538"/>
              <a:ext cx="2030400" cy="29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dirty="0">
                  <a:solidFill>
                    <a:srgbClr val="FFFFFF"/>
                  </a:solidFill>
                </a:rPr>
                <a:t>ผู้ที่เป็นลูกจ้าง สามารถขอลาหยุดงานได้ มากกว่า  25 วัน </a:t>
              </a:r>
              <a:r>
                <a:rPr lang="sv" dirty="0">
                  <a:solidFill>
                    <a:srgbClr val="FFFF00"/>
                  </a:solidFill>
                </a:rPr>
                <a:t>แต่สูงสุดไม่เกิน 6 เดือน ต่อปี </a:t>
              </a:r>
              <a:r>
                <a:rPr lang="sv" dirty="0">
                  <a:solidFill>
                    <a:srgbClr val="FFFFFF"/>
                  </a:solidFill>
                </a:rPr>
                <a:t>แต่ ยังคงมีการคงไว้ ซึ่งตำแหน่งการทำงานอยู่เหมือนเดิม </a:t>
              </a:r>
              <a:endParaRPr dirty="0">
                <a:solidFill>
                  <a:srgbClr val="FFFFFF"/>
                </a:solidFill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dirty="0">
                  <a:solidFill>
                    <a:srgbClr val="FFFFFF"/>
                  </a:solidFill>
                </a:rPr>
                <a:t>การลาแบบนี้เป็นการลาโดย </a:t>
              </a:r>
              <a:r>
                <a:rPr lang="sv" dirty="0">
                  <a:solidFill>
                    <a:srgbClr val="FFFF00"/>
                  </a:solidFill>
                </a:rPr>
                <a:t>ไม่ได้รับเงินเดือน </a:t>
              </a:r>
              <a:r>
                <a:rPr lang="sv" dirty="0">
                  <a:solidFill>
                    <a:srgbClr val="FFFFFF"/>
                  </a:solidFill>
                </a:rPr>
                <a:t>การลาลักษณะนี้ อาจเป็นการลา เพื่อไปทำกิจกรรม อย่างอื่น เช่น การลาไปศึกษาต่อ การลาไปทำภารกิจอื่นที่สำคัญ ทั้งนี้ต้องมีการแจ้ง และผ่านการเห็นชอบจากนายจ้างด้วยเช่นกัน 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0" name="Google Shape;150;p28"/>
          <p:cNvGrpSpPr/>
          <p:nvPr/>
        </p:nvGrpSpPr>
        <p:grpSpPr>
          <a:xfrm>
            <a:off x="4717520" y="195393"/>
            <a:ext cx="3927425" cy="4652123"/>
            <a:chOff x="1118226" y="225185"/>
            <a:chExt cx="2090835" cy="4154794"/>
          </a:xfrm>
        </p:grpSpPr>
        <p:sp>
          <p:nvSpPr>
            <p:cNvPr id="151" name="Google Shape;151;p2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1118226" y="341745"/>
              <a:ext cx="2048100" cy="970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1178655" y="225185"/>
              <a:ext cx="1987800" cy="10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2400"/>
                </a:spcBef>
                <a:spcAft>
                  <a:spcPts val="600"/>
                </a:spcAft>
                <a:buNone/>
              </a:pPr>
              <a:r>
                <a:rPr lang="sv" sz="1800" b="1">
                  <a:solidFill>
                    <a:srgbClr val="1B1E23"/>
                  </a:solidFill>
                </a:rPr>
                <a:t>เงินเดือนรวมครั้งสุดท้ายกรณีเลิกจ้าง/ ออกจากงาน</a:t>
              </a:r>
              <a:r>
                <a:rPr lang="sv" sz="1800">
                  <a:solidFill>
                    <a:srgbClr val="1B1E23"/>
                  </a:solidFill>
                </a:rPr>
                <a:t>(</a:t>
              </a:r>
              <a:r>
                <a:rPr lang="sv" sz="1800">
                  <a:solidFill>
                    <a:srgbClr val="222222"/>
                  </a:solidFill>
                  <a:highlight>
                    <a:srgbClr val="FFFFFF"/>
                  </a:highlight>
                </a:rPr>
                <a:t>slutlön) </a:t>
              </a:r>
              <a:endParaRPr sz="1800">
                <a:solidFill>
                  <a:srgbClr val="222222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 rot="5400000">
              <a:off x="1907373" y="1250667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178662" y="1639479"/>
              <a:ext cx="2030400" cy="27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Char char="●"/>
              </a:pPr>
              <a:r>
                <a:rPr lang="sv" dirty="0">
                  <a:solidFill>
                    <a:srgbClr val="FFFFFF"/>
                  </a:solidFill>
                </a:rPr>
                <a:t>คือเงินที่อาจประกอบไปด้วย เงินจากวันลาพักร้อนที่เหลือที่ลูกจ้างยังไม่ได้เบิกออก, เงินที่ลูกจ้างอาจเบิกออก จากการขอวันลาพักร้อนล่วงหน้า, เงินจากการที่ลูกจ้างอาจเคย ทำงานล่วงเวลาหรือเกินเวลาไว้แล้วยังไม่ได้รับการชดเชยต่างๆ  เป็นต้น</a:t>
              </a:r>
              <a:endParaRPr dirty="0">
                <a:solidFill>
                  <a:srgbClr val="FFFFFF"/>
                </a:solidFill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 dirty="0">
                <a:solidFill>
                  <a:srgbClr val="FFFFFF"/>
                </a:solidFill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C5126892-E194-42B2-9741-B7B81D071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414" y="4107552"/>
            <a:ext cx="1787043" cy="10052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699C7B6-6665-4DA2-99D5-EB7544B3F035}"/>
              </a:ext>
            </a:extLst>
          </p:cNvPr>
          <p:cNvSpPr/>
          <p:nvPr/>
        </p:nvSpPr>
        <p:spPr>
          <a:xfrm>
            <a:off x="7965342" y="4897106"/>
            <a:ext cx="18625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b="1" dirty="0">
                <a:cs typeface="+mn-cs"/>
              </a:rPr>
              <a:t>ไทยไวส์ </a:t>
            </a:r>
            <a:r>
              <a:rPr lang="en-US" sz="1050" b="1" dirty="0">
                <a:cs typeface="+mn-cs"/>
              </a:rPr>
              <a:t>: </a:t>
            </a:r>
            <a:r>
              <a:rPr lang="en-US" sz="1050" b="1" dirty="0" err="1">
                <a:cs typeface="+mn-cs"/>
              </a:rPr>
              <a:t>ThaiWISE</a:t>
            </a:r>
            <a:endParaRPr lang="en-US" sz="1050" b="1" dirty="0"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9"/>
          <p:cNvGrpSpPr/>
          <p:nvPr/>
        </p:nvGrpSpPr>
        <p:grpSpPr>
          <a:xfrm>
            <a:off x="1411733" y="285548"/>
            <a:ext cx="6636828" cy="4625083"/>
            <a:chOff x="1178650" y="283725"/>
            <a:chExt cx="2030418" cy="4076400"/>
          </a:xfrm>
        </p:grpSpPr>
        <p:sp>
          <p:nvSpPr>
            <p:cNvPr id="161" name="Google Shape;161;p2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1211580" y="341740"/>
              <a:ext cx="1954800" cy="706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 rot="5400000">
              <a:off x="1931129" y="998757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1178668" y="1246470"/>
              <a:ext cx="2030400" cy="29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sv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ลูกจ้างและเจ้าของกิจการสามารถได้รับเงินชดเชยการตกงาน เป็นระยะเวลา </a:t>
              </a:r>
              <a:r>
                <a:rPr lang="sv" dirty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300 วัน</a:t>
              </a:r>
              <a:endParaRPr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sv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หากในวันที่ 300 ผู้ที่ได้รับเงินชดเชยมีบุตรที</a:t>
              </a:r>
              <a:r>
                <a:rPr lang="th-TH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่</a:t>
              </a:r>
              <a:r>
                <a:rPr lang="sv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อายุต่ำกว่า 18 ปี จะได้วันเพิ่มมาอีก </a:t>
              </a:r>
              <a:r>
                <a:rPr lang="sv" dirty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150 วัน รวมเป็น 450 วัน </a:t>
              </a:r>
              <a:endParaRPr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sv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ต้องเป็นผู้ว่างงานและอาจเป็นหรือไม่เป็นสมาชิกของ </a:t>
              </a:r>
              <a:r>
                <a:rPr lang="th-TH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หน่วยงาน</a:t>
              </a:r>
              <a:r>
                <a:rPr lang="sv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ประกันการว่างงานสวีเดน </a:t>
              </a:r>
              <a:r>
                <a:rPr lang="th-TH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</a:t>
              </a:r>
              <a:r>
                <a:rPr lang="sv" dirty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(A-kassa)</a:t>
              </a:r>
              <a:endParaRPr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sv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หากเป็นสมาชิกครบตามระยะเวลากำหนด </a:t>
              </a:r>
              <a:r>
                <a:rPr lang="sv" dirty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( 3 เดือน ) </a:t>
              </a:r>
              <a:r>
                <a:rPr lang="sv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จะได้รับเงินชดเชยประมาณ</a:t>
              </a:r>
              <a:r>
                <a:rPr lang="sv" dirty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 80% ของเงินเดือนในช่วง 100 วันแรก แต่สูงสุดวันละ  910kr  หลังจากนั้นได้สูงสุด 760kr ต่อวัน</a:t>
              </a:r>
              <a:endParaRPr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sv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หาก </a:t>
              </a:r>
              <a:r>
                <a:rPr lang="sv" dirty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ไม่ได้เป็นสมาชิกหรือเป็นไม่ครบกำหนด </a:t>
              </a:r>
              <a:r>
                <a:rPr lang="sv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จะได้รับเงินชดเช</a:t>
              </a:r>
              <a:r>
                <a:rPr lang="th-TH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ย</a:t>
              </a:r>
              <a:r>
                <a:rPr lang="sv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พื้นฐาน </a:t>
              </a:r>
              <a:r>
                <a:rPr lang="sv" dirty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( สูงสุด 510kr ต่อวัน ต่ำสุด 255 kr ต่อวัน ในช่วง 13 เมษายน</a:t>
              </a:r>
              <a:r>
                <a:rPr lang="th-TH" dirty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sv" dirty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r>
                <a:rPr lang="th-TH" dirty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sv" dirty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lang="th-TH" dirty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sv" dirty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3 มกราคม 2021)</a:t>
              </a:r>
              <a:endParaRPr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5" name="Google Shape;165;p29"/>
          <p:cNvSpPr txBox="1"/>
          <p:nvPr/>
        </p:nvSpPr>
        <p:spPr>
          <a:xfrm>
            <a:off x="3221450" y="159175"/>
            <a:ext cx="23187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sv" sz="1800" b="1">
                <a:solidFill>
                  <a:schemeClr val="dk2"/>
                </a:solidFill>
              </a:rPr>
              <a:t>เงินชดเชยการตกงาน</a:t>
            </a:r>
            <a:r>
              <a:rPr lang="sv" b="1">
                <a:solidFill>
                  <a:schemeClr val="dk2"/>
                </a:solidFill>
              </a:rPr>
              <a:t> </a:t>
            </a:r>
            <a:r>
              <a:rPr lang="sv">
                <a:solidFill>
                  <a:schemeClr val="dk2"/>
                </a:solidFill>
              </a:rPr>
              <a:t>(Arbetslöshetskassa)</a:t>
            </a:r>
            <a:r>
              <a:rPr lang="sv" sz="1800" b="1">
                <a:solidFill>
                  <a:srgbClr val="1B1E2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 b="1">
              <a:solidFill>
                <a:srgbClr val="1B1E2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9A8C7FEC-09C9-49CF-9729-A071FB4AA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208" y="4064240"/>
            <a:ext cx="1787043" cy="10052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7F9C92D-0553-4980-8048-5AB39FF23F93}"/>
              </a:ext>
            </a:extLst>
          </p:cNvPr>
          <p:cNvSpPr/>
          <p:nvPr/>
        </p:nvSpPr>
        <p:spPr>
          <a:xfrm>
            <a:off x="8002398" y="4873338"/>
            <a:ext cx="18625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b="1" dirty="0">
                <a:cs typeface="+mn-cs"/>
              </a:rPr>
              <a:t>ไทยไวส์ </a:t>
            </a:r>
            <a:r>
              <a:rPr lang="en-US" sz="1050" b="1" dirty="0">
                <a:cs typeface="+mn-cs"/>
              </a:rPr>
              <a:t>: </a:t>
            </a:r>
            <a:r>
              <a:rPr lang="en-US" sz="1050" b="1" dirty="0" err="1">
                <a:cs typeface="+mn-cs"/>
              </a:rPr>
              <a:t>ThaiWISE</a:t>
            </a:r>
            <a:endParaRPr lang="en-US" sz="1050" b="1" dirty="0"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คำถาม?</a:t>
            </a:r>
            <a:endParaRPr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AEA6D58D-66CB-4686-B785-FBC619BA0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978" y="4006530"/>
            <a:ext cx="1787043" cy="10052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D47C4C-1887-4983-9E9D-944E88808291}"/>
              </a:ext>
            </a:extLst>
          </p:cNvPr>
          <p:cNvSpPr/>
          <p:nvPr/>
        </p:nvSpPr>
        <p:spPr>
          <a:xfrm>
            <a:off x="7965343" y="4884784"/>
            <a:ext cx="18625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b="1" dirty="0">
                <a:cs typeface="+mn-cs"/>
              </a:rPr>
              <a:t>ไทยไวส์ </a:t>
            </a:r>
            <a:r>
              <a:rPr lang="en-US" sz="1050" b="1" dirty="0">
                <a:cs typeface="+mn-cs"/>
              </a:rPr>
              <a:t>: </a:t>
            </a:r>
            <a:r>
              <a:rPr lang="en-US" sz="1050" b="1" dirty="0" err="1">
                <a:cs typeface="+mn-cs"/>
              </a:rPr>
              <a:t>ThaiWISE</a:t>
            </a:r>
            <a:endParaRPr lang="en-US" sz="1050" b="1" dirty="0"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770</Words>
  <Application>Microsoft Office PowerPoint</Application>
  <PresentationFormat>On-screen Show (16:9)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Montserrat</vt:lpstr>
      <vt:lpstr>Cordia New</vt:lpstr>
      <vt:lpstr>Playfair Display</vt:lpstr>
      <vt:lpstr>Oswald</vt:lpstr>
      <vt:lpstr>Roboto</vt:lpstr>
      <vt:lpstr>Simple Light</vt:lpstr>
      <vt:lpstr>Pop</vt:lpstr>
      <vt:lpstr>    สวัสดิการด้านการทำงานในประเทศสวีเดน                         - พลอยไพลิน ชามัฌ  </vt:lpstr>
      <vt:lpstr>PowerPoint Presentation</vt:lpstr>
      <vt:lpstr>PowerPoint Presentation</vt:lpstr>
      <vt:lpstr>PowerPoint Presentation</vt:lpstr>
      <vt:lpstr>PowerPoint Presentation</vt:lpstr>
      <vt:lpstr>คำถาม?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สวัสดิการด้านการทำงานในประเทศสวีเดน                         - พลอยไพลิน ชามัฌ</dc:title>
  <dc:creator>thanpradab pojanee</dc:creator>
  <cp:lastModifiedBy>Yui</cp:lastModifiedBy>
  <cp:revision>10</cp:revision>
  <dcterms:modified xsi:type="dcterms:W3CDTF">2020-05-29T19:40:04Z</dcterms:modified>
</cp:coreProperties>
</file>